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662" r:id="rId2"/>
    <p:sldId id="841" r:id="rId3"/>
    <p:sldId id="842" r:id="rId4"/>
    <p:sldId id="855" r:id="rId5"/>
    <p:sldId id="856" r:id="rId6"/>
    <p:sldId id="857" r:id="rId7"/>
    <p:sldId id="858" r:id="rId8"/>
    <p:sldId id="859" r:id="rId9"/>
    <p:sldId id="861" r:id="rId10"/>
    <p:sldId id="862" r:id="rId11"/>
    <p:sldId id="863" r:id="rId12"/>
    <p:sldId id="864" r:id="rId13"/>
    <p:sldId id="888" r:id="rId14"/>
    <p:sldId id="866" r:id="rId15"/>
    <p:sldId id="867" r:id="rId16"/>
    <p:sldId id="868" r:id="rId17"/>
    <p:sldId id="869" r:id="rId18"/>
    <p:sldId id="870" r:id="rId19"/>
    <p:sldId id="871" r:id="rId20"/>
    <p:sldId id="872" r:id="rId21"/>
    <p:sldId id="873" r:id="rId22"/>
    <p:sldId id="884" r:id="rId23"/>
    <p:sldId id="875" r:id="rId24"/>
    <p:sldId id="885" r:id="rId25"/>
    <p:sldId id="877" r:id="rId26"/>
    <p:sldId id="878" r:id="rId27"/>
    <p:sldId id="879" r:id="rId28"/>
    <p:sldId id="880" r:id="rId29"/>
    <p:sldId id="881" r:id="rId30"/>
    <p:sldId id="886" r:id="rId31"/>
    <p:sldId id="887" r:id="rId32"/>
    <p:sldId id="590" r:id="rId33"/>
    <p:sldId id="591" r:id="rId34"/>
    <p:sldId id="593" r:id="rId35"/>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36" userDrawn="1">
          <p15:clr>
            <a:srgbClr val="A4A3A4"/>
          </p15:clr>
        </p15:guide>
        <p15:guide id="16" pos="394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0F3"/>
    <a:srgbClr val="E4DDED"/>
    <a:srgbClr val="BDE7F4"/>
    <a:srgbClr val="C7EFF3"/>
    <a:srgbClr val="C1E6E8"/>
    <a:srgbClr val="DEEDC8"/>
    <a:srgbClr val="FEC9C5"/>
    <a:srgbClr val="EE4639"/>
    <a:srgbClr val="714FA0"/>
    <a:srgbClr val="D4C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3" autoAdjust="0"/>
    <p:restoredTop sz="91263" autoAdjust="0"/>
  </p:normalViewPr>
  <p:slideViewPr>
    <p:cSldViewPr snapToGrid="0">
      <p:cViewPr>
        <p:scale>
          <a:sx n="150" d="100"/>
          <a:sy n="150" d="100"/>
        </p:scale>
        <p:origin x="448" y="1192"/>
      </p:cViewPr>
      <p:guideLst>
        <p:guide orient="horz" pos="3297"/>
        <p:guide pos="2993"/>
        <p:guide orient="horz" pos="303"/>
        <p:guide pos="5465"/>
        <p:guide pos="317"/>
        <p:guide pos="2767"/>
        <p:guide pos="2880"/>
        <p:guide orient="horz" pos="575"/>
        <p:guide pos="431"/>
        <p:guide pos="544"/>
        <p:guide pos="4400"/>
        <p:guide orient="horz" pos="1936"/>
        <p:guide pos="3946"/>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175" d="100"/>
        <a:sy n="175"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1/7/21</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41657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137762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146563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1313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10900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117893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1926415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12</a:t>
            </a:fld>
            <a:endParaRPr lang="es-ES" dirty="0"/>
          </a:p>
        </p:txBody>
      </p:sp>
    </p:spTree>
    <p:extLst>
      <p:ext uri="{BB962C8B-B14F-4D97-AF65-F5344CB8AC3E}">
        <p14:creationId xmlns:p14="http://schemas.microsoft.com/office/powerpoint/2010/main" val="42277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4033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22</a:t>
            </a:fld>
            <a:endParaRPr lang="es-ES" dirty="0"/>
          </a:p>
        </p:txBody>
      </p:sp>
    </p:spTree>
    <p:extLst>
      <p:ext uri="{BB962C8B-B14F-4D97-AF65-F5344CB8AC3E}">
        <p14:creationId xmlns:p14="http://schemas.microsoft.com/office/powerpoint/2010/main" val="15079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1343461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10</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10</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689420"/>
          </a:xfrm>
          <a:prstGeom prst="rect">
            <a:avLst/>
          </a:prstGeom>
        </p:spPr>
        <p:txBody>
          <a:bodyPr wrap="square" lIns="0" tIns="0" rIns="0" bIns="0">
            <a:spAutoFit/>
          </a:bodyPr>
          <a:lstStyle/>
          <a:p>
            <a:pPr>
              <a:lnSpc>
                <a:spcPct val="80000"/>
              </a:lnSpc>
            </a:pPr>
            <a:r>
              <a:rPr lang="es-PE" sz="2800" dirty="0">
                <a:latin typeface="Graphik Medium" charset="0"/>
                <a:ea typeface="Graphik Medium" charset="0"/>
                <a:cs typeface="Graphik Medium" charset="0"/>
              </a:rPr>
              <a:t>FILOSOFÍA</a:t>
            </a:r>
            <a:r>
              <a:rPr lang="es-PE" sz="2800" b="1" dirty="0">
                <a:latin typeface="Graphik Bold" charset="0"/>
                <a:ea typeface="Graphik Bold" charset="0"/>
                <a:cs typeface="Graphik Bold" charset="0"/>
              </a:rPr>
              <a:t> </a:t>
            </a:r>
            <a:br>
              <a:rPr lang="es-PE" sz="2800" b="1" dirty="0">
                <a:latin typeface="Graphik Bold" charset="0"/>
                <a:ea typeface="Graphik Bold" charset="0"/>
                <a:cs typeface="Graphik Bold" charset="0"/>
              </a:rPr>
            </a:br>
            <a:r>
              <a:rPr lang="es-PE" sz="2800" b="1" dirty="0">
                <a:latin typeface="Graphik Bold" charset="0"/>
                <a:ea typeface="Graphik Bold" charset="0"/>
                <a:cs typeface="Graphik Bold" charset="0"/>
              </a:rPr>
              <a:t>LEAN THINKING</a:t>
            </a:r>
            <a:endParaRPr lang="es-ES" sz="2800" b="1" dirty="0">
              <a:latin typeface="Graphik Bold" charset="0"/>
              <a:ea typeface="Graphik Bold" charset="0"/>
              <a:cs typeface="Graphik Bold" charset="0"/>
            </a:endParaRPr>
          </a:p>
        </p:txBody>
      </p:sp>
      <p:sp>
        <p:nvSpPr>
          <p:cNvPr id="27" name="Rectángulo 26"/>
          <p:cNvSpPr/>
          <p:nvPr/>
        </p:nvSpPr>
        <p:spPr>
          <a:xfrm>
            <a:off x="503237" y="3219842"/>
            <a:ext cx="2920016" cy="1085682"/>
          </a:xfrm>
          <a:prstGeom prst="rect">
            <a:avLst/>
          </a:prstGeom>
        </p:spPr>
        <p:txBody>
          <a:bodyPr wrap="square" lIns="0" tIns="0" rIns="0" bIns="0">
            <a:spAutoFit/>
          </a:bodyPr>
          <a:lstStyle/>
          <a:p>
            <a:pPr marL="180975" indent="-180975">
              <a:lnSpc>
                <a:spcPct val="120000"/>
              </a:lnSpc>
              <a:buClr>
                <a:srgbClr val="ACD144"/>
              </a:buClr>
              <a:buFont typeface="Arial" charset="0"/>
              <a:buChar char="•"/>
            </a:pPr>
            <a:r>
              <a:rPr lang="es-MX" sz="1200" dirty="0">
                <a:latin typeface="Graphik Medium" charset="0"/>
                <a:ea typeface="Graphik Medium" charset="0"/>
                <a:cs typeface="Graphik Medium" charset="0"/>
              </a:rPr>
              <a:t>¿Qué es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Principios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Los 8 desperdicios según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Organización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Operaciones Lean</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10</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LOS 8 DESPERDICIOS </a:t>
            </a:r>
            <a:r>
              <a:rPr lang="es-PE" sz="2800" b="1" dirty="0">
                <a:solidFill>
                  <a:schemeClr val="bg1"/>
                </a:solidFill>
                <a:latin typeface="Graphik Bold" charset="0"/>
                <a:ea typeface="Graphik Bold" charset="0"/>
                <a:cs typeface="Graphik Bold" charset="0"/>
              </a:rPr>
              <a:t>SEGÚN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85844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80" y="918355"/>
            <a:ext cx="7719531"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3379233"/>
            <a:ext cx="1985704" cy="1324465"/>
          </a:xfrm>
          <a:prstGeom prst="rect">
            <a:avLst/>
          </a:prstGeom>
        </p:spPr>
      </p:pic>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310" y="3379232"/>
            <a:ext cx="1969130" cy="1324465"/>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35" y="3381590"/>
            <a:ext cx="1966756" cy="1322107"/>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906" y="1286994"/>
            <a:ext cx="1955782" cy="1324465"/>
          </a:xfrm>
          <a:prstGeom prst="rect">
            <a:avLst/>
          </a:prstGeom>
          <a:ln>
            <a:solidFill>
              <a:schemeClr val="bg1">
                <a:lumMod val="75000"/>
              </a:schemeClr>
            </a:solidFill>
          </a:ln>
        </p:spPr>
      </p:pic>
      <p:pic>
        <p:nvPicPr>
          <p:cNvPr id="18" name="Imagen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6559" y="3379232"/>
            <a:ext cx="1970326" cy="1324465"/>
          </a:xfrm>
          <a:prstGeom prst="rect">
            <a:avLst/>
          </a:prstGeom>
        </p:spPr>
      </p:pic>
      <p:pic>
        <p:nvPicPr>
          <p:cNvPr id="19" name="Imagen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4310" y="1286995"/>
            <a:ext cx="1969130" cy="1324127"/>
          </a:xfrm>
          <a:prstGeom prst="rect">
            <a:avLst/>
          </a:prstGeom>
        </p:spPr>
      </p:pic>
      <p:pic>
        <p:nvPicPr>
          <p:cNvPr id="20" name="Imagen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4434" y="1286994"/>
            <a:ext cx="1966757" cy="1318401"/>
          </a:xfrm>
          <a:prstGeom prst="rect">
            <a:avLst/>
          </a:prstGeom>
        </p:spPr>
      </p:pic>
      <p:pic>
        <p:nvPicPr>
          <p:cNvPr id="21" name="Imagen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238" y="1291346"/>
            <a:ext cx="1989036" cy="1314050"/>
          </a:xfrm>
          <a:prstGeom prst="rect">
            <a:avLst/>
          </a:prstGeom>
        </p:spPr>
      </p:pic>
      <p:sp>
        <p:nvSpPr>
          <p:cNvPr id="2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2" name="Rectángulo redondeado 1"/>
          <p:cNvSpPr/>
          <p:nvPr/>
        </p:nvSpPr>
        <p:spPr>
          <a:xfrm>
            <a:off x="503238" y="2649855"/>
            <a:ext cx="1985704" cy="484632"/>
          </a:xfrm>
          <a:prstGeom prst="roundRect">
            <a:avLst>
              <a:gd name="adj" fmla="val 1193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a:pPr>
            <a:r>
              <a:rPr lang="es-ES" sz="1300" b="1" dirty="0">
                <a:latin typeface="Calibri" charset="0"/>
                <a:ea typeface="Calibri" charset="0"/>
                <a:cs typeface="Calibri" charset="0"/>
              </a:rPr>
              <a:t>Transporte</a:t>
            </a:r>
            <a:endParaRPr lang="es-PE" sz="1300" b="1" dirty="0">
              <a:latin typeface="Calibri" charset="0"/>
              <a:ea typeface="Calibri" charset="0"/>
              <a:cs typeface="Calibri" charset="0"/>
            </a:endParaRPr>
          </a:p>
        </p:txBody>
      </p:sp>
      <p:sp>
        <p:nvSpPr>
          <p:cNvPr id="23" name="Rectángulo redondeado 22"/>
          <p:cNvSpPr/>
          <p:nvPr/>
        </p:nvSpPr>
        <p:spPr>
          <a:xfrm>
            <a:off x="2586296" y="2649855"/>
            <a:ext cx="1964895" cy="484632"/>
          </a:xfrm>
          <a:prstGeom prst="roundRect">
            <a:avLst>
              <a:gd name="adj" fmla="val 11930"/>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71450">
              <a:lnSpc>
                <a:spcPct val="90000"/>
              </a:lnSpc>
              <a:buFont typeface="+mj-lt"/>
              <a:buAutoNum type="arabicPeriod" startAt="2"/>
            </a:pPr>
            <a:r>
              <a:rPr lang="es-ES" sz="1300" b="1" dirty="0">
                <a:latin typeface="Calibri" charset="0"/>
                <a:ea typeface="Calibri" charset="0"/>
                <a:cs typeface="Calibri" charset="0"/>
              </a:rPr>
              <a:t>Inventario </a:t>
            </a:r>
            <a:br>
              <a:rPr lang="es-ES" sz="1300" b="1" dirty="0">
                <a:latin typeface="Calibri" charset="0"/>
                <a:ea typeface="Calibri" charset="0"/>
                <a:cs typeface="Calibri" charset="0"/>
              </a:rPr>
            </a:br>
            <a:r>
              <a:rPr lang="es-ES" sz="1300" b="1" dirty="0">
                <a:latin typeface="Calibri" charset="0"/>
                <a:ea typeface="Calibri" charset="0"/>
                <a:cs typeface="Calibri" charset="0"/>
              </a:rPr>
              <a:t>innecesario</a:t>
            </a:r>
            <a:endParaRPr lang="es-PE" sz="1300" b="1" dirty="0">
              <a:latin typeface="Calibri" charset="0"/>
              <a:ea typeface="Calibri" charset="0"/>
              <a:cs typeface="Calibri" charset="0"/>
            </a:endParaRPr>
          </a:p>
        </p:txBody>
      </p:sp>
      <p:sp>
        <p:nvSpPr>
          <p:cNvPr id="24" name="Rectángulo redondeado 23"/>
          <p:cNvSpPr/>
          <p:nvPr/>
        </p:nvSpPr>
        <p:spPr>
          <a:xfrm>
            <a:off x="4644310" y="2649855"/>
            <a:ext cx="1964895" cy="484632"/>
          </a:xfrm>
          <a:prstGeom prst="roundRect">
            <a:avLst>
              <a:gd name="adj" fmla="val 1193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lnSpc>
                <a:spcPct val="90000"/>
              </a:lnSpc>
              <a:buFont typeface="+mj-lt"/>
              <a:buAutoNum type="arabicPeriod" startAt="3"/>
            </a:pPr>
            <a:r>
              <a:rPr lang="es-ES" sz="1300" b="1" dirty="0">
                <a:latin typeface="Calibri" charset="0"/>
                <a:ea typeface="Calibri" charset="0"/>
                <a:cs typeface="Calibri" charset="0"/>
              </a:rPr>
              <a:t>Movimiento innecesario</a:t>
            </a:r>
            <a:endParaRPr lang="es-PE" sz="1300" b="1" dirty="0">
              <a:latin typeface="Calibri" charset="0"/>
              <a:ea typeface="Calibri" charset="0"/>
              <a:cs typeface="Calibri" charset="0"/>
            </a:endParaRPr>
          </a:p>
        </p:txBody>
      </p:sp>
      <p:sp>
        <p:nvSpPr>
          <p:cNvPr id="25" name="Rectángulo redondeado 24"/>
          <p:cNvSpPr/>
          <p:nvPr/>
        </p:nvSpPr>
        <p:spPr>
          <a:xfrm>
            <a:off x="6711990" y="2649855"/>
            <a:ext cx="1964895" cy="484632"/>
          </a:xfrm>
          <a:prstGeom prst="roundRect">
            <a:avLst>
              <a:gd name="adj" fmla="val 11930"/>
            </a:avLst>
          </a:prstGeom>
          <a:solidFill>
            <a:srgbClr val="FBC0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4"/>
            </a:pPr>
            <a:r>
              <a:rPr lang="es-ES" sz="1300" b="1" dirty="0">
                <a:latin typeface="Calibri" charset="0"/>
                <a:ea typeface="Calibri" charset="0"/>
                <a:cs typeface="Calibri" charset="0"/>
              </a:rPr>
              <a:t>Espera</a:t>
            </a:r>
            <a:endParaRPr lang="es-PE" sz="1300" b="1" dirty="0">
              <a:latin typeface="Calibri" charset="0"/>
              <a:ea typeface="Calibri" charset="0"/>
              <a:cs typeface="Calibri" charset="0"/>
            </a:endParaRPr>
          </a:p>
        </p:txBody>
      </p:sp>
      <p:sp>
        <p:nvSpPr>
          <p:cNvPr id="26" name="Rectángulo redondeado 25"/>
          <p:cNvSpPr/>
          <p:nvPr/>
        </p:nvSpPr>
        <p:spPr>
          <a:xfrm>
            <a:off x="503238" y="4746268"/>
            <a:ext cx="1985704" cy="484632"/>
          </a:xfrm>
          <a:prstGeom prst="roundRect">
            <a:avLst>
              <a:gd name="adj" fmla="val 11930"/>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222250" lvl="0" indent="-222250">
              <a:buFont typeface="+mj-lt"/>
              <a:buAutoNum type="arabicPeriod" startAt="5"/>
            </a:pPr>
            <a:r>
              <a:rPr lang="es-ES" sz="1300" b="1" dirty="0">
                <a:latin typeface="Calibri" charset="0"/>
                <a:ea typeface="Calibri" charset="0"/>
                <a:cs typeface="Calibri" charset="0"/>
              </a:rPr>
              <a:t>Sobre producir</a:t>
            </a:r>
            <a:endParaRPr lang="es-PE" sz="1300" b="1" dirty="0">
              <a:latin typeface="Calibri" charset="0"/>
              <a:ea typeface="Calibri" charset="0"/>
              <a:cs typeface="Calibri" charset="0"/>
            </a:endParaRPr>
          </a:p>
        </p:txBody>
      </p:sp>
      <p:sp>
        <p:nvSpPr>
          <p:cNvPr id="27" name="Rectángulo redondeado 26"/>
          <p:cNvSpPr/>
          <p:nvPr/>
        </p:nvSpPr>
        <p:spPr>
          <a:xfrm>
            <a:off x="2586296" y="4746268"/>
            <a:ext cx="1964895" cy="484632"/>
          </a:xfrm>
          <a:prstGeom prst="roundRect">
            <a:avLst>
              <a:gd name="adj" fmla="val 1193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6"/>
            </a:pPr>
            <a:r>
              <a:rPr lang="es-ES" sz="1300" b="1" dirty="0">
                <a:latin typeface="Calibri" charset="0"/>
                <a:ea typeface="Calibri" charset="0"/>
                <a:cs typeface="Calibri" charset="0"/>
              </a:rPr>
              <a:t>Sobre procesar</a:t>
            </a:r>
            <a:endParaRPr lang="es-PE" sz="1300" b="1" dirty="0">
              <a:latin typeface="Calibri" charset="0"/>
              <a:ea typeface="Calibri" charset="0"/>
              <a:cs typeface="Calibri" charset="0"/>
            </a:endParaRPr>
          </a:p>
        </p:txBody>
      </p:sp>
      <p:sp>
        <p:nvSpPr>
          <p:cNvPr id="28" name="Rectángulo redondeado 27"/>
          <p:cNvSpPr/>
          <p:nvPr/>
        </p:nvSpPr>
        <p:spPr>
          <a:xfrm>
            <a:off x="4644310" y="4746268"/>
            <a:ext cx="1964895" cy="484632"/>
          </a:xfrm>
          <a:prstGeom prst="roundRect">
            <a:avLst>
              <a:gd name="adj" fmla="val 11930"/>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7"/>
            </a:pPr>
            <a:r>
              <a:rPr lang="es-ES" sz="1300" b="1" dirty="0">
                <a:latin typeface="Calibri" charset="0"/>
                <a:ea typeface="Calibri" charset="0"/>
                <a:cs typeface="Calibri" charset="0"/>
              </a:rPr>
              <a:t>Defectos</a:t>
            </a:r>
            <a:endParaRPr lang="es-PE" sz="1300" b="1" dirty="0">
              <a:latin typeface="Calibri" charset="0"/>
              <a:ea typeface="Calibri" charset="0"/>
              <a:cs typeface="Calibri" charset="0"/>
            </a:endParaRPr>
          </a:p>
        </p:txBody>
      </p:sp>
      <p:sp>
        <p:nvSpPr>
          <p:cNvPr id="29" name="Rectángulo redondeado 28"/>
          <p:cNvSpPr/>
          <p:nvPr/>
        </p:nvSpPr>
        <p:spPr>
          <a:xfrm>
            <a:off x="6711990" y="4746268"/>
            <a:ext cx="1964895" cy="484632"/>
          </a:xfrm>
          <a:prstGeom prst="roundRect">
            <a:avLst>
              <a:gd name="adj" fmla="val 1193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71450">
              <a:lnSpc>
                <a:spcPct val="90000"/>
              </a:lnSpc>
              <a:buFont typeface="+mj-lt"/>
              <a:buAutoNum type="arabicPeriod" startAt="8"/>
            </a:pPr>
            <a:r>
              <a:rPr lang="es-ES" sz="1300" b="1" dirty="0">
                <a:latin typeface="Calibri" charset="0"/>
                <a:ea typeface="Calibri" charset="0"/>
                <a:cs typeface="Calibri" charset="0"/>
              </a:rPr>
              <a:t>Habilidades </a:t>
            </a:r>
            <a:br>
              <a:rPr lang="es-ES" sz="1300" b="1" dirty="0">
                <a:latin typeface="Calibri" charset="0"/>
                <a:ea typeface="Calibri" charset="0"/>
                <a:cs typeface="Calibri" charset="0"/>
              </a:rPr>
            </a:br>
            <a:r>
              <a:rPr lang="es-ES" sz="1300" b="1" dirty="0">
                <a:latin typeface="Calibri" charset="0"/>
                <a:ea typeface="Calibri" charset="0"/>
                <a:cs typeface="Calibri" charset="0"/>
              </a:rPr>
              <a:t>no usadas</a:t>
            </a:r>
            <a:endParaRPr lang="es-PE" sz="1300" b="1" dirty="0">
              <a:latin typeface="Calibri" charset="0"/>
              <a:ea typeface="Calibri" charset="0"/>
              <a:cs typeface="Calibri" charset="0"/>
            </a:endParaRPr>
          </a:p>
        </p:txBody>
      </p:sp>
    </p:spTree>
    <p:extLst>
      <p:ext uri="{BB962C8B-B14F-4D97-AF65-F5344CB8AC3E}">
        <p14:creationId xmlns:p14="http://schemas.microsoft.com/office/powerpoint/2010/main" val="127154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3041" y="923211"/>
            <a:ext cx="3879572" cy="2649956"/>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DESPERDICIOS</a:t>
            </a:r>
          </a:p>
          <a:p>
            <a:pPr marL="6350" indent="-6350"/>
            <a:r>
              <a:rPr lang="es-PE" sz="1600" b="1" dirty="0">
                <a:solidFill>
                  <a:srgbClr val="714FA0"/>
                </a:solidFill>
                <a:latin typeface="Calibri" charset="0"/>
                <a:ea typeface="Calibri" charset="0"/>
                <a:cs typeface="Calibri" charset="0"/>
              </a:rPr>
              <a:t>¿QUÉ SON DESPERDICIOS?</a:t>
            </a:r>
          </a:p>
          <a:p>
            <a:pPr marL="6350" lvl="1" indent="-6350" defTabSz="814884">
              <a:spcBef>
                <a:spcPct val="0"/>
              </a:spcBef>
              <a:spcAft>
                <a:spcPct val="15000"/>
              </a:spcAft>
            </a:pPr>
            <a:r>
              <a:rPr lang="es-PE" sz="1600" dirty="0">
                <a:latin typeface="Calibri" charset="0"/>
                <a:ea typeface="Calibri" charset="0"/>
                <a:cs typeface="Calibri" charset="0"/>
              </a:rPr>
              <a:t>Desperdicio es “todo aquello que no sea la mínima cantidad de equipo, materiales, piezas, espacio, y tiempo de los trabajadores y que sea absolutamente esencial para añadir valor al producto.”</a:t>
            </a:r>
          </a:p>
          <a:p>
            <a:pPr marL="6350" lvl="1" indent="-6350" defTabSz="814884">
              <a:spcBef>
                <a:spcPct val="0"/>
              </a:spcBef>
              <a:spcAft>
                <a:spcPct val="15000"/>
              </a:spcAft>
              <a:buFont typeface="Arial" charset="0"/>
              <a:buChar char="•"/>
            </a:pPr>
            <a:endParaRPr lang="es-PE" sz="1600" dirty="0">
              <a:latin typeface="Calibri" charset="0"/>
              <a:ea typeface="Calibri" charset="0"/>
              <a:cs typeface="Calibri" charset="0"/>
            </a:endParaRPr>
          </a:p>
          <a:p>
            <a:pPr marL="6350" lvl="1" indent="-6350" defTabSz="814884">
              <a:lnSpc>
                <a:spcPct val="100000"/>
              </a:lnSpc>
              <a:spcBef>
                <a:spcPct val="0"/>
              </a:spcBef>
              <a:spcAft>
                <a:spcPct val="15000"/>
              </a:spcAft>
              <a:buFont typeface="Arial" charset="0"/>
              <a:buNone/>
            </a:pPr>
            <a:r>
              <a:rPr lang="es-PE" sz="1400" b="1" dirty="0">
                <a:latin typeface="Calibri" charset="0"/>
                <a:ea typeface="Calibri" charset="0"/>
                <a:cs typeface="Calibri" charset="0"/>
              </a:rPr>
              <a:t>Shoichiro Toyoda </a:t>
            </a:r>
          </a:p>
          <a:p>
            <a:pPr marL="6350" lvl="1" indent="-6350" defTabSz="814884">
              <a:lnSpc>
                <a:spcPct val="100000"/>
              </a:lnSpc>
              <a:spcBef>
                <a:spcPct val="0"/>
              </a:spcBef>
              <a:spcAft>
                <a:spcPct val="15000"/>
              </a:spcAft>
              <a:buFont typeface="Arial" charset="0"/>
              <a:buNone/>
            </a:pPr>
            <a:r>
              <a:rPr lang="es-PE" sz="1400" b="1" dirty="0">
                <a:latin typeface="Calibri" charset="0"/>
                <a:ea typeface="Calibri" charset="0"/>
                <a:cs typeface="Calibri" charset="0"/>
              </a:rPr>
              <a:t>Presidente Toyota</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89" y="1640839"/>
            <a:ext cx="3743399" cy="2975765"/>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Tree>
    <p:extLst>
      <p:ext uri="{BB962C8B-B14F-4D97-AF65-F5344CB8AC3E}">
        <p14:creationId xmlns:p14="http://schemas.microsoft.com/office/powerpoint/2010/main" val="130452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rotWithShape="1">
          <a:blip r:embed="rId2">
            <a:extLst>
              <a:ext uri="{28A0092B-C50C-407E-A947-70E740481C1C}">
                <a14:useLocalDpi xmlns:a14="http://schemas.microsoft.com/office/drawing/2010/main" val="0"/>
              </a:ext>
            </a:extLst>
          </a:blip>
          <a:srcRect t="10726"/>
          <a:stretch/>
        </p:blipFill>
        <p:spPr>
          <a:xfrm>
            <a:off x="770639" y="827620"/>
            <a:ext cx="7611366" cy="3822174"/>
          </a:xfrm>
          <a:prstGeom prst="rect">
            <a:avLst/>
          </a:prstGeom>
        </p:spPr>
      </p:pic>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t="8343" b="6967"/>
          <a:stretch/>
        </p:blipFill>
        <p:spPr>
          <a:xfrm>
            <a:off x="1650043" y="1120654"/>
            <a:ext cx="5867023" cy="2791327"/>
          </a:xfrm>
          <a:prstGeom prst="roundRect">
            <a:avLst>
              <a:gd name="adj" fmla="val 12911"/>
            </a:avLst>
          </a:prstGeom>
        </p:spPr>
      </p:pic>
      <p:sp>
        <p:nvSpPr>
          <p:cNvPr id="14" name="Rectángulo 13">
            <a:extLst>
              <a:ext uri="{FF2B5EF4-FFF2-40B4-BE49-F238E27FC236}">
                <a16:creationId xmlns:a16="http://schemas.microsoft.com/office/drawing/2014/main" id="{EDA42F00-38E7-0C47-BDD0-50DCE8597847}"/>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15"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6" name="Elipse 15">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a:extLst>
                <a:ext uri="{FF2B5EF4-FFF2-40B4-BE49-F238E27FC236}">
                  <a16:creationId xmlns:a16="http://schemas.microsoft.com/office/drawing/2014/main" id="{D994D540-FF38-FF46-85B2-E3A549079115}"/>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sp>
        <p:nvSpPr>
          <p:cNvPr id="10" name="CuadroTexto 9">
            <a:extLst>
              <a:ext uri="{FF2B5EF4-FFF2-40B4-BE49-F238E27FC236}">
                <a16:creationId xmlns:a16="http://schemas.microsoft.com/office/drawing/2014/main" id="{59135303-DB56-694E-9184-0B02A0F058B6}"/>
              </a:ext>
            </a:extLst>
          </p:cNvPr>
          <p:cNvSpPr txBox="1"/>
          <p:nvPr/>
        </p:nvSpPr>
        <p:spPr>
          <a:xfrm>
            <a:off x="1499337" y="4371232"/>
            <a:ext cx="6001491" cy="453970"/>
          </a:xfrm>
          <a:prstGeom prst="rect">
            <a:avLst/>
          </a:prstGeom>
          <a:noFill/>
        </p:spPr>
        <p:txBody>
          <a:bodyPr wrap="square" lIns="0" tIns="0" rIns="0" bIns="0" rtlCol="0">
            <a:spAutoFit/>
          </a:bodyPr>
          <a:lstStyle/>
          <a:p>
            <a:pPr>
              <a:spcAft>
                <a:spcPts val="600"/>
              </a:spcAft>
            </a:pPr>
            <a:r>
              <a:rPr lang="es-ES_tradnl" sz="1400" b="1" dirty="0">
                <a:latin typeface="Calibri" charset="0"/>
                <a:cs typeface="Calibri" charset="0"/>
              </a:rPr>
              <a:t>LOS 7 DESPERDICIOS DE LA PRODUCCIÓN | ESPAÑOL</a:t>
            </a:r>
          </a:p>
          <a:p>
            <a:pPr marL="222250"/>
            <a:r>
              <a:rPr lang="es-ES" altLang="es-ES" sz="1050" dirty="0">
                <a:solidFill>
                  <a:schemeClr val="bg1">
                    <a:lumMod val="65000"/>
                  </a:schemeClr>
                </a:solidFill>
                <a:latin typeface="Calibri" charset="0"/>
                <a:cs typeface="Calibri" charset="0"/>
              </a:rPr>
              <a:t>https://</a:t>
            </a:r>
            <a:r>
              <a:rPr lang="es-ES" altLang="es-ES" sz="1050" dirty="0" err="1">
                <a:solidFill>
                  <a:schemeClr val="bg1">
                    <a:lumMod val="65000"/>
                  </a:schemeClr>
                </a:solidFill>
                <a:latin typeface="Calibri" charset="0"/>
                <a:cs typeface="Calibri" charset="0"/>
              </a:rPr>
              <a:t>www.youtube.com</a:t>
            </a:r>
            <a:r>
              <a:rPr lang="es-ES" altLang="es-ES" sz="1050" dirty="0">
                <a:solidFill>
                  <a:schemeClr val="bg1">
                    <a:lumMod val="65000"/>
                  </a:schemeClr>
                </a:solidFill>
                <a:latin typeface="Calibri" charset="0"/>
                <a:cs typeface="Calibri" charset="0"/>
              </a:rPr>
              <a:t>/</a:t>
            </a:r>
            <a:r>
              <a:rPr lang="es-ES" altLang="es-ES" sz="1050" dirty="0" err="1">
                <a:solidFill>
                  <a:schemeClr val="bg1">
                    <a:lumMod val="65000"/>
                  </a:schemeClr>
                </a:solidFill>
                <a:latin typeface="Calibri" charset="0"/>
                <a:cs typeface="Calibri" charset="0"/>
              </a:rPr>
              <a:t>watch?v</a:t>
            </a:r>
            <a:r>
              <a:rPr lang="es-ES" altLang="es-ES" sz="1050" dirty="0">
                <a:solidFill>
                  <a:schemeClr val="bg1">
                    <a:lumMod val="65000"/>
                  </a:schemeClr>
                </a:solidFill>
                <a:latin typeface="Calibri" charset="0"/>
                <a:cs typeface="Calibri" charset="0"/>
              </a:rPr>
              <a:t>=GikhuZJ4Hpw&amp;list=FLSIK3BdaoCuPGzeayDutpOg </a:t>
            </a:r>
          </a:p>
        </p:txBody>
      </p:sp>
      <p:pic>
        <p:nvPicPr>
          <p:cNvPr id="12" name="Imagen 11">
            <a:extLst>
              <a:ext uri="{FF2B5EF4-FFF2-40B4-BE49-F238E27FC236}">
                <a16:creationId xmlns:a16="http://schemas.microsoft.com/office/drawing/2014/main" id="{53B12346-2AB9-EF4D-9959-4258EC4AC7C6}"/>
              </a:ext>
            </a:extLst>
          </p:cNvPr>
          <p:cNvPicPr>
            <a:picLocks noChangeAspect="1"/>
          </p:cNvPicPr>
          <p:nvPr/>
        </p:nvPicPr>
        <p:blipFill>
          <a:blip r:embed="rId5"/>
          <a:stretch>
            <a:fillRect/>
          </a:stretch>
        </p:blipFill>
        <p:spPr>
          <a:xfrm>
            <a:off x="1504950" y="4658654"/>
            <a:ext cx="185286" cy="177874"/>
          </a:xfrm>
          <a:prstGeom prst="rect">
            <a:avLst/>
          </a:prstGeom>
        </p:spPr>
      </p:pic>
    </p:spTree>
    <p:extLst>
      <p:ext uri="{BB962C8B-B14F-4D97-AF65-F5344CB8AC3E}">
        <p14:creationId xmlns:p14="http://schemas.microsoft.com/office/powerpoint/2010/main" val="33324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713443278"/>
              </p:ext>
            </p:extLst>
          </p:nvPr>
        </p:nvGraphicFramePr>
        <p:xfrm>
          <a:off x="497984" y="1448111"/>
          <a:ext cx="3894630" cy="2200903"/>
        </p:xfrm>
        <a:graphic>
          <a:graphicData uri="http://schemas.openxmlformats.org/drawingml/2006/table">
            <a:tbl>
              <a:tblPr firstRow="1" bandRow="1">
                <a:tableStyleId>{5C22544A-7EE6-4342-B048-85BDC9FD1C3A}</a:tableStyleId>
              </a:tblPr>
              <a:tblGrid>
                <a:gridCol w="3894630">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ts val="0"/>
                        </a:spcAft>
                      </a:pPr>
                      <a:r>
                        <a:rPr lang="es-PE" sz="1600" dirty="0">
                          <a:latin typeface="Calibri" charset="0"/>
                          <a:ea typeface="Calibri" charset="0"/>
                          <a:cs typeface="Calibri" charset="0"/>
                        </a:rPr>
                        <a:t>TRANSPORTE</a:t>
                      </a:r>
                    </a:p>
                  </a:txBody>
                  <a:tcPr anchor="ctr">
                    <a:solidFill>
                      <a:srgbClr val="00B1C3"/>
                    </a:solidFill>
                  </a:tcPr>
                </a:tc>
                <a:extLst>
                  <a:ext uri="{0D108BD9-81ED-4DB2-BD59-A6C34878D82A}">
                    <a16:rowId xmlns:a16="http://schemas.microsoft.com/office/drawing/2014/main" val="10000"/>
                  </a:ext>
                </a:extLst>
              </a:tr>
              <a:tr h="1742424">
                <a:tc>
                  <a:txBody>
                    <a:bodyPr/>
                    <a:lstStyle/>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trabajo en proceso de un </a:t>
                      </a:r>
                      <a:br>
                        <a:rPr lang="es-PE" sz="1600" kern="1200" dirty="0">
                          <a:solidFill>
                            <a:schemeClr val="tx1"/>
                          </a:solidFill>
                          <a:latin typeface="Calibri" charset="0"/>
                          <a:ea typeface="Calibri" charset="0"/>
                          <a:cs typeface="Calibri" charset="0"/>
                        </a:rPr>
                      </a:br>
                      <a:r>
                        <a:rPr lang="es-PE" sz="1600" kern="1200" dirty="0">
                          <a:solidFill>
                            <a:schemeClr val="tx1"/>
                          </a:solidFill>
                          <a:latin typeface="Calibri" charset="0"/>
                          <a:ea typeface="Calibri" charset="0"/>
                          <a:cs typeface="Calibri" charset="0"/>
                        </a:rPr>
                        <a:t>lado a otro, incluso cuando son </a:t>
                      </a:r>
                      <a:br>
                        <a:rPr lang="es-PE" sz="1600" kern="1200" dirty="0">
                          <a:solidFill>
                            <a:schemeClr val="tx1"/>
                          </a:solidFill>
                          <a:latin typeface="Calibri" charset="0"/>
                          <a:ea typeface="Calibri" charset="0"/>
                          <a:cs typeface="Calibri" charset="0"/>
                        </a:rPr>
                      </a:br>
                      <a:r>
                        <a:rPr lang="es-PE" sz="1600" kern="1200" dirty="0">
                          <a:solidFill>
                            <a:schemeClr val="tx1"/>
                          </a:solidFill>
                          <a:latin typeface="Calibri" charset="0"/>
                          <a:ea typeface="Calibri" charset="0"/>
                          <a:cs typeface="Calibri" charset="0"/>
                        </a:rPr>
                        <a:t>distancias cortas.</a:t>
                      </a:r>
                    </a:p>
                    <a:p>
                      <a:pPr marL="266700" lvl="1" indent="-176213" algn="l" defTabSz="977900">
                        <a:lnSpc>
                          <a:spcPct val="90000"/>
                        </a:lnSpc>
                        <a:spcBef>
                          <a:spcPct val="0"/>
                        </a:spcBef>
                        <a:spcAft>
                          <a:spcPts val="0"/>
                        </a:spcAft>
                        <a:buClr>
                          <a:srgbClr val="00B1C3"/>
                        </a:buClr>
                        <a:buFont typeface="Arial" charset="0"/>
                        <a:buChar char="•"/>
                        <a:tabLst/>
                      </a:pPr>
                      <a:endParaRPr lang="es-PE" sz="1600" dirty="0">
                        <a:solidFill>
                          <a:schemeClr val="tx1"/>
                        </a:solidFill>
                        <a:latin typeface="Calibri" charset="0"/>
                        <a:ea typeface="Calibri" charset="0"/>
                        <a:cs typeface="Calibri" charset="0"/>
                      </a:endParaRPr>
                    </a:p>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materiales, partes o producto terminado hacia y desde el almacenamiento.</a:t>
                      </a:r>
                    </a:p>
                  </a:txBody>
                  <a:tcPr anchor="ctr">
                    <a:solidFill>
                      <a:srgbClr val="D8F0F3"/>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2382" y="3946144"/>
            <a:ext cx="3684055" cy="984885"/>
          </a:xfrm>
          <a:prstGeom prst="rect">
            <a:avLst/>
          </a:prstGeom>
          <a:noFill/>
        </p:spPr>
        <p:txBody>
          <a:bodyPr wrap="square" lIns="0" tIns="0" rIns="0" bIns="0" rtlCol="0">
            <a:spAutoFit/>
          </a:bodyPr>
          <a:lstStyle/>
          <a:p>
            <a:pPr marL="231775" indent="-231775">
              <a:buClr>
                <a:srgbClr val="00B1C3"/>
              </a:buClr>
              <a:buFont typeface="+mj-lt"/>
              <a:buAutoNum type="alphaLcPeriod"/>
            </a:pPr>
            <a:r>
              <a:rPr lang="es-ES" sz="1600" dirty="0">
                <a:latin typeface="Calibri" charset="0"/>
                <a:ea typeface="Calibri" charset="0"/>
                <a:cs typeface="Calibri" charset="0"/>
              </a:rPr>
              <a:t>Largas distancias de transporte de material en proceso</a:t>
            </a:r>
          </a:p>
          <a:p>
            <a:pPr marL="231775" indent="-231775">
              <a:buClr>
                <a:srgbClr val="00B1C3"/>
              </a:buClr>
              <a:buFont typeface="+mj-lt"/>
              <a:buAutoNum type="alphaLcPeriod"/>
            </a:pPr>
            <a:r>
              <a:rPr lang="es-ES" sz="1600" dirty="0">
                <a:latin typeface="Calibri" charset="0"/>
                <a:ea typeface="Calibri" charset="0"/>
                <a:cs typeface="Calibri" charset="0"/>
              </a:rPr>
              <a:t>Transporte ineficiente</a:t>
            </a:r>
          </a:p>
          <a:p>
            <a:pPr marL="231775" indent="-231775">
              <a:buClr>
                <a:srgbClr val="00B1C3"/>
              </a:buClr>
              <a:buFont typeface="+mj-lt"/>
              <a:buAutoNum type="alphaLcPeriod"/>
            </a:pPr>
            <a:r>
              <a:rPr lang="es-ES" sz="1600" dirty="0">
                <a:latin typeface="Calibri" charset="0"/>
                <a:ea typeface="Calibri" charset="0"/>
                <a:cs typeface="Calibri" charset="0"/>
              </a:rPr>
              <a:t>Layout mal diseñado</a:t>
            </a:r>
            <a:endParaRPr lang="es-PE" sz="1600" dirty="0">
              <a:latin typeface="Calibri" charset="0"/>
              <a:ea typeface="Calibri" charset="0"/>
              <a:cs typeface="Calibri" charset="0"/>
            </a:endParaRPr>
          </a:p>
        </p:txBody>
      </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pic>
        <p:nvPicPr>
          <p:cNvPr id="6" name="Imagen 5"/>
          <p:cNvPicPr>
            <a:picLocks noChangeAspect="1"/>
          </p:cNvPicPr>
          <p:nvPr/>
        </p:nvPicPr>
        <p:blipFill rotWithShape="1">
          <a:blip r:embed="rId2">
            <a:extLst>
              <a:ext uri="{28A0092B-C50C-407E-A947-70E740481C1C}">
                <a14:useLocalDpi xmlns:a14="http://schemas.microsoft.com/office/drawing/2010/main"/>
              </a:ext>
            </a:extLst>
          </a:blip>
          <a:srcRect t="3582" b="3327"/>
          <a:stretch/>
        </p:blipFill>
        <p:spPr>
          <a:xfrm>
            <a:off x="4751388" y="481013"/>
            <a:ext cx="3924300" cy="4752975"/>
          </a:xfrm>
          <a:prstGeom prst="rect">
            <a:avLst/>
          </a:prstGeom>
        </p:spPr>
      </p:pic>
    </p:spTree>
    <p:extLst>
      <p:ext uri="{BB962C8B-B14F-4D97-AF65-F5344CB8AC3E}">
        <p14:creationId xmlns:p14="http://schemas.microsoft.com/office/powerpoint/2010/main" val="1245655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58351012"/>
              </p:ext>
            </p:extLst>
          </p:nvPr>
        </p:nvGraphicFramePr>
        <p:xfrm>
          <a:off x="493691" y="1448112"/>
          <a:ext cx="3898924" cy="2201552"/>
        </p:xfrm>
        <a:graphic>
          <a:graphicData uri="http://schemas.openxmlformats.org/drawingml/2006/table">
            <a:tbl>
              <a:tblPr firstRow="1" bandRow="1">
                <a:tableStyleId>{5C22544A-7EE6-4342-B048-85BDC9FD1C3A}</a:tableStyleId>
              </a:tblPr>
              <a:tblGrid>
                <a:gridCol w="3898924">
                  <a:extLst>
                    <a:ext uri="{9D8B030D-6E8A-4147-A177-3AD203B41FA5}">
                      <a16:colId xmlns:a16="http://schemas.microsoft.com/office/drawing/2014/main" val="20000"/>
                    </a:ext>
                  </a:extLst>
                </a:gridCol>
              </a:tblGrid>
              <a:tr h="460149">
                <a:tc>
                  <a:txBody>
                    <a:bodyPr/>
                    <a:lstStyle/>
                    <a:p>
                      <a:pPr algn="ctr" defTabSz="814884">
                        <a:lnSpc>
                          <a:spcPct val="100000"/>
                        </a:lnSpc>
                        <a:spcBef>
                          <a:spcPct val="0"/>
                        </a:spcBef>
                        <a:spcAft>
                          <a:spcPct val="35000"/>
                        </a:spcAft>
                        <a:buClr>
                          <a:srgbClr val="FF7828"/>
                        </a:buClr>
                      </a:pPr>
                      <a:r>
                        <a:rPr lang="es-PE" sz="1600" dirty="0">
                          <a:latin typeface="Calibri" charset="0"/>
                          <a:ea typeface="Calibri" charset="0"/>
                          <a:cs typeface="Calibri" charset="0"/>
                        </a:rPr>
                        <a:t>INVENTARIO INNECESARIO</a:t>
                      </a:r>
                    </a:p>
                  </a:txBody>
                  <a:tcPr anchor="ctr">
                    <a:solidFill>
                      <a:srgbClr val="FF7828"/>
                    </a:solidFill>
                  </a:tcPr>
                </a:tc>
                <a:extLst>
                  <a:ext uri="{0D108BD9-81ED-4DB2-BD59-A6C34878D82A}">
                    <a16:rowId xmlns:a16="http://schemas.microsoft.com/office/drawing/2014/main" val="10000"/>
                  </a:ext>
                </a:extLst>
              </a:tr>
              <a:tr h="1741403">
                <a:tc>
                  <a:txBody>
                    <a:bodyPr/>
                    <a:lstStyle/>
                    <a:p>
                      <a:pPr marL="266700" lvl="1" indent="-176213" algn="l" defTabSz="977900">
                        <a:lnSpc>
                          <a:spcPct val="90000"/>
                        </a:lnSpc>
                        <a:spcBef>
                          <a:spcPct val="0"/>
                        </a:spcBef>
                        <a:spcAft>
                          <a:spcPts val="0"/>
                        </a:spcAft>
                        <a:buClr>
                          <a:srgbClr val="FF7828"/>
                        </a:buClr>
                        <a:buFont typeface="Arial" charset="0"/>
                        <a:buChar char="•"/>
                        <a:tabLst/>
                      </a:pPr>
                      <a:r>
                        <a:rPr lang="es-PE" sz="1600" kern="1200" dirty="0">
                          <a:latin typeface="Calibri" charset="0"/>
                          <a:ea typeface="Calibri" charset="0"/>
                          <a:cs typeface="Calibri" charset="0"/>
                        </a:rPr>
                        <a:t>Excesivo almacenamiento de materia prima, producto en proceso y producto terminado.</a:t>
                      </a:r>
                    </a:p>
                    <a:p>
                      <a:pPr marL="266700" lvl="1" indent="-176213" algn="l" defTabSz="977900">
                        <a:lnSpc>
                          <a:spcPct val="90000"/>
                        </a:lnSpc>
                        <a:spcBef>
                          <a:spcPct val="0"/>
                        </a:spcBef>
                        <a:spcAft>
                          <a:spcPts val="0"/>
                        </a:spcAft>
                        <a:buClr>
                          <a:srgbClr val="FF7828"/>
                        </a:buClr>
                        <a:buFont typeface="Arial" charset="0"/>
                        <a:buChar char="•"/>
                        <a:tabLst/>
                      </a:pPr>
                      <a:endParaRPr lang="es-PE" sz="1600" dirty="0">
                        <a:latin typeface="Calibri" charset="0"/>
                        <a:ea typeface="Calibri" charset="0"/>
                        <a:cs typeface="Calibri" charset="0"/>
                      </a:endParaRPr>
                    </a:p>
                    <a:p>
                      <a:pPr marL="266700" lvl="1" indent="-176213" algn="l" defTabSz="977900">
                        <a:lnSpc>
                          <a:spcPct val="90000"/>
                        </a:lnSpc>
                        <a:spcBef>
                          <a:spcPct val="0"/>
                        </a:spcBef>
                        <a:spcAft>
                          <a:spcPts val="0"/>
                        </a:spcAft>
                        <a:buClr>
                          <a:srgbClr val="FF7828"/>
                        </a:buClr>
                        <a:buFont typeface="Arial" charset="0"/>
                        <a:buChar char="•"/>
                        <a:tabLst/>
                      </a:pPr>
                      <a:r>
                        <a:rPr lang="es-PE" sz="1600" kern="1200" dirty="0">
                          <a:latin typeface="Calibri" charset="0"/>
                          <a:ea typeface="Calibri" charset="0"/>
                          <a:cs typeface="Calibri" charset="0"/>
                        </a:rPr>
                        <a:t>El inventario oculta problemas que se presentan en la empresa.</a:t>
                      </a:r>
                    </a:p>
                  </a:txBody>
                  <a:tcPr anchor="ctr">
                    <a:solidFill>
                      <a:srgbClr val="FFD7C1"/>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2382" y="3946144"/>
            <a:ext cx="3684055" cy="984885"/>
          </a:xfrm>
          <a:prstGeom prst="rect">
            <a:avLst/>
          </a:prstGeom>
          <a:noFill/>
        </p:spPr>
        <p:txBody>
          <a:bodyPr wrap="square" lIns="0" tIns="0" rIns="0" bIns="0" rtlCol="0">
            <a:spAutoFit/>
          </a:bodyPr>
          <a:lstStyle/>
          <a:p>
            <a:pPr marL="231775" indent="-231775">
              <a:buClr>
                <a:srgbClr val="FF7828"/>
              </a:buClr>
              <a:buFont typeface="+mj-lt"/>
              <a:buAutoNum type="alphaLcPeriod"/>
            </a:pPr>
            <a:r>
              <a:rPr lang="es-ES" sz="1600" dirty="0">
                <a:latin typeface="Calibri" charset="0"/>
                <a:ea typeface="Calibri" charset="0"/>
                <a:cs typeface="Calibri" charset="0"/>
              </a:rPr>
              <a:t>Exceso de materia prima, material en proceso o producto terminado</a:t>
            </a:r>
          </a:p>
          <a:p>
            <a:pPr marL="231775" indent="-231775">
              <a:buClr>
                <a:srgbClr val="FF7828"/>
              </a:buClr>
              <a:buFont typeface="+mj-lt"/>
              <a:buAutoNum type="alphaLcPeriod"/>
            </a:pPr>
            <a:r>
              <a:rPr lang="es-ES" sz="1600" dirty="0">
                <a:latin typeface="Calibri" charset="0"/>
                <a:ea typeface="Calibri" charset="0"/>
                <a:cs typeface="Calibri" charset="0"/>
              </a:rPr>
              <a:t>Documentos en espera de procesarse en el escritorio de alguien</a:t>
            </a:r>
            <a:endParaRPr lang="es-PE" sz="1600" dirty="0">
              <a:latin typeface="Calibri" charset="0"/>
              <a:ea typeface="Calibri" charset="0"/>
              <a:cs typeface="Calibri" charset="0"/>
            </a:endParaRPr>
          </a:p>
        </p:txBody>
      </p:sp>
      <p:pic>
        <p:nvPicPr>
          <p:cNvPr id="6" name="Imagen 5"/>
          <p:cNvPicPr>
            <a:picLocks noChangeAspect="1"/>
          </p:cNvPicPr>
          <p:nvPr/>
        </p:nvPicPr>
        <p:blipFill rotWithShape="1">
          <a:blip r:embed="rId2">
            <a:extLst>
              <a:ext uri="{28A0092B-C50C-407E-A947-70E740481C1C}">
                <a14:useLocalDpi xmlns:a14="http://schemas.microsoft.com/office/drawing/2010/main"/>
              </a:ext>
            </a:extLst>
          </a:blip>
          <a:srcRect r="8607"/>
          <a:stretch/>
        </p:blipFill>
        <p:spPr>
          <a:xfrm>
            <a:off x="4751387" y="481014"/>
            <a:ext cx="3924301" cy="4752974"/>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05988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287483537"/>
              </p:ext>
            </p:extLst>
          </p:nvPr>
        </p:nvGraphicFramePr>
        <p:xfrm>
          <a:off x="510862" y="1448111"/>
          <a:ext cx="3881751" cy="2200903"/>
        </p:xfrm>
        <a:graphic>
          <a:graphicData uri="http://schemas.openxmlformats.org/drawingml/2006/table">
            <a:tbl>
              <a:tblPr firstRow="1" bandRow="1">
                <a:tableStyleId>{5C22544A-7EE6-4342-B048-85BDC9FD1C3A}</a:tableStyleId>
              </a:tblPr>
              <a:tblGrid>
                <a:gridCol w="3881751">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MOVIMIENTO INNECESARIO</a:t>
                      </a:r>
                    </a:p>
                  </a:txBody>
                  <a:tcPr anchor="ctr">
                    <a:solidFill>
                      <a:srgbClr val="EE4639"/>
                    </a:solidFill>
                  </a:tcPr>
                </a:tc>
                <a:extLst>
                  <a:ext uri="{0D108BD9-81ED-4DB2-BD59-A6C34878D82A}">
                    <a16:rowId xmlns:a16="http://schemas.microsoft.com/office/drawing/2014/main" val="10000"/>
                  </a:ext>
                </a:extLst>
              </a:tr>
              <a:tr h="1742424">
                <a:tc>
                  <a:txBody>
                    <a:bodyPr/>
                    <a:lstStyle/>
                    <a:p>
                      <a:pPr marL="266700" lvl="1" indent="-176213" defTabSz="814884">
                        <a:lnSpc>
                          <a:spcPct val="90000"/>
                        </a:lnSpc>
                        <a:spcBef>
                          <a:spcPct val="0"/>
                        </a:spcBef>
                        <a:spcAft>
                          <a:spcPts val="0"/>
                        </a:spcAft>
                        <a:buClr>
                          <a:srgbClr val="EE4639"/>
                        </a:buClr>
                        <a:buFont typeface="Arial" charset="0"/>
                        <a:buChar char="•"/>
                        <a:tabLst/>
                      </a:pPr>
                      <a:r>
                        <a:rPr lang="es-PE" sz="1600" dirty="0">
                          <a:solidFill>
                            <a:schemeClr val="tx1"/>
                          </a:solidFill>
                          <a:latin typeface="Calibri" charset="0"/>
                          <a:ea typeface="Calibri" charset="0"/>
                          <a:cs typeface="Calibri" charset="0"/>
                        </a:rPr>
                        <a:t>Cualquier movimiento que el operario realice aparte de generar valor agregado al producto o servicio.</a:t>
                      </a:r>
                    </a:p>
                    <a:p>
                      <a:pPr marL="266700" lvl="1" indent="-176213" defTabSz="814884">
                        <a:lnSpc>
                          <a:spcPct val="90000"/>
                        </a:lnSpc>
                        <a:spcBef>
                          <a:spcPct val="0"/>
                        </a:spcBef>
                        <a:spcAft>
                          <a:spcPts val="0"/>
                        </a:spcAft>
                        <a:buClr>
                          <a:srgbClr val="EE4639"/>
                        </a:buClr>
                        <a:buFont typeface="Arial" charset="0"/>
                        <a:buChar char="•"/>
                        <a:tabLst/>
                      </a:pPr>
                      <a:endParaRPr lang="es-PE" sz="1600" dirty="0">
                        <a:solidFill>
                          <a:schemeClr val="tx1"/>
                        </a:solidFill>
                        <a:latin typeface="Calibri" charset="0"/>
                        <a:ea typeface="Calibri" charset="0"/>
                        <a:cs typeface="Calibri" charset="0"/>
                      </a:endParaRPr>
                    </a:p>
                    <a:p>
                      <a:pPr marL="266700" lvl="1" indent="-176213" defTabSz="814884">
                        <a:lnSpc>
                          <a:spcPct val="90000"/>
                        </a:lnSpc>
                        <a:spcBef>
                          <a:spcPct val="0"/>
                        </a:spcBef>
                        <a:spcAft>
                          <a:spcPts val="0"/>
                        </a:spcAft>
                        <a:buClr>
                          <a:srgbClr val="EE4639"/>
                        </a:buClr>
                        <a:buFont typeface="Arial" charset="0"/>
                        <a:buChar char="•"/>
                        <a:tabLst/>
                      </a:pPr>
                      <a:r>
                        <a:rPr lang="es-PE" sz="1600" dirty="0">
                          <a:solidFill>
                            <a:schemeClr val="tx1"/>
                          </a:solidFill>
                          <a:latin typeface="Calibri" charset="0"/>
                          <a:ea typeface="Calibri" charset="0"/>
                          <a:cs typeface="Calibri" charset="0"/>
                        </a:rPr>
                        <a:t>Personas en la empresa subiendo y bajando por documentos, buscando, escogiendo, agachándose, etc.</a:t>
                      </a:r>
                    </a:p>
                  </a:txBody>
                  <a:tcPr anchor="ctr">
                    <a:solidFill>
                      <a:srgbClr val="FEC9C5"/>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0862" y="3946144"/>
            <a:ext cx="3797403" cy="1077218"/>
          </a:xfrm>
          <a:prstGeom prst="rect">
            <a:avLst/>
          </a:prstGeom>
          <a:noFill/>
        </p:spPr>
        <p:txBody>
          <a:bodyPr wrap="square" lIns="0" tIns="0" rIns="0" bIns="0" rtlCol="0">
            <a:spAutoFit/>
          </a:bodyPr>
          <a:lstStyle/>
          <a:p>
            <a:pPr marL="231775" indent="-231775">
              <a:buClr>
                <a:srgbClr val="EE4639"/>
              </a:buClr>
              <a:buFont typeface="+mj-lt"/>
              <a:buAutoNum type="alphaLcPeriod"/>
            </a:pPr>
            <a:r>
              <a:rPr lang="es-ES" sz="1400" dirty="0">
                <a:latin typeface="Calibri" charset="0"/>
                <a:ea typeface="Calibri" charset="0"/>
                <a:cs typeface="Calibri" charset="0"/>
              </a:rPr>
              <a:t>Movimientos humanos que no son necesarios. </a:t>
            </a:r>
            <a:br>
              <a:rPr lang="es-ES" sz="1400" dirty="0">
                <a:latin typeface="Calibri" charset="0"/>
                <a:ea typeface="Calibri" charset="0"/>
                <a:cs typeface="Calibri" charset="0"/>
              </a:rPr>
            </a:br>
            <a:r>
              <a:rPr lang="es-ES" sz="1400" dirty="0">
                <a:latin typeface="Calibri" charset="0"/>
                <a:ea typeface="Calibri" charset="0"/>
                <a:cs typeface="Calibri" charset="0"/>
              </a:rPr>
              <a:t>Ir de un punto a otro para una sola tarea</a:t>
            </a:r>
          </a:p>
          <a:p>
            <a:pPr marL="231775" indent="-231775">
              <a:buClr>
                <a:srgbClr val="EE4639"/>
              </a:buClr>
              <a:buFont typeface="+mj-lt"/>
              <a:buAutoNum type="alphaLcPeriod"/>
            </a:pPr>
            <a:r>
              <a:rPr lang="es-ES" sz="1400" dirty="0">
                <a:latin typeface="Calibri" charset="0"/>
                <a:ea typeface="Calibri" charset="0"/>
                <a:cs typeface="Calibri" charset="0"/>
              </a:rPr>
              <a:t>Mucho tiempo empleado en localizar materiales</a:t>
            </a:r>
          </a:p>
          <a:p>
            <a:pPr marL="231775" indent="-231775">
              <a:buClr>
                <a:srgbClr val="EE4639"/>
              </a:buClr>
              <a:buFont typeface="+mj-lt"/>
              <a:buAutoNum type="alphaLcPeriod"/>
            </a:pPr>
            <a:r>
              <a:rPr lang="es-ES" sz="1400" dirty="0">
                <a:latin typeface="Calibri" charset="0"/>
                <a:ea typeface="Calibri" charset="0"/>
                <a:cs typeface="Calibri" charset="0"/>
              </a:rPr>
              <a:t>Esfuerzo por alcanzar las herramientas o materiales</a:t>
            </a:r>
            <a:endParaRPr lang="es-PE" sz="1400" dirty="0">
              <a:latin typeface="Calibri" charset="0"/>
              <a:ea typeface="Calibri" charset="0"/>
              <a:cs typeface="Calibri" charset="0"/>
            </a:endParaRPr>
          </a:p>
        </p:txBody>
      </p:sp>
      <p:pic>
        <p:nvPicPr>
          <p:cNvPr id="8" name="Imagen 7"/>
          <p:cNvPicPr>
            <a:picLocks noChangeAspect="1"/>
          </p:cNvPicPr>
          <p:nvPr/>
        </p:nvPicPr>
        <p:blipFill rotWithShape="1">
          <a:blip r:embed="rId2">
            <a:extLst>
              <a:ext uri="{28A0092B-C50C-407E-A947-70E740481C1C}">
                <a14:useLocalDpi xmlns:a14="http://schemas.microsoft.com/office/drawing/2010/main"/>
              </a:ext>
            </a:extLst>
          </a:blip>
          <a:srcRect l="8356"/>
          <a:stretch/>
        </p:blipFill>
        <p:spPr>
          <a:xfrm>
            <a:off x="4751388" y="481014"/>
            <a:ext cx="3935080" cy="4752974"/>
          </a:xfrm>
          <a:prstGeom prst="rect">
            <a:avLst/>
          </a:prstGeom>
        </p:spPr>
      </p:pic>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10"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90187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924280644"/>
              </p:ext>
            </p:extLst>
          </p:nvPr>
        </p:nvGraphicFramePr>
        <p:xfrm>
          <a:off x="506186" y="1448111"/>
          <a:ext cx="3892078" cy="2199692"/>
        </p:xfrm>
        <a:graphic>
          <a:graphicData uri="http://schemas.openxmlformats.org/drawingml/2006/table">
            <a:tbl>
              <a:tblPr firstRow="1" bandRow="1">
                <a:tableStyleId>{5C22544A-7EE6-4342-B048-85BDC9FD1C3A}</a:tableStyleId>
              </a:tblPr>
              <a:tblGrid>
                <a:gridCol w="3892078">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ESPERA</a:t>
                      </a:r>
                    </a:p>
                  </a:txBody>
                  <a:tcPr anchor="ctr">
                    <a:solidFill>
                      <a:srgbClr val="FBC013"/>
                    </a:solidFill>
                  </a:tcPr>
                </a:tc>
                <a:extLst>
                  <a:ext uri="{0D108BD9-81ED-4DB2-BD59-A6C34878D82A}">
                    <a16:rowId xmlns:a16="http://schemas.microsoft.com/office/drawing/2014/main" val="10000"/>
                  </a:ext>
                </a:extLst>
              </a:tr>
              <a:tr h="1741213">
                <a:tc>
                  <a:txBody>
                    <a:bodyPr/>
                    <a:lstStyle/>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Operarios esperando por información, avería de máquinas, material, etc.</a:t>
                      </a:r>
                    </a:p>
                    <a:p>
                      <a:pPr marL="266700" lvl="1" indent="-176213" defTabSz="814884">
                        <a:lnSpc>
                          <a:spcPct val="100000"/>
                        </a:lnSpc>
                        <a:spcBef>
                          <a:spcPct val="0"/>
                        </a:spcBef>
                        <a:spcAft>
                          <a:spcPts val="0"/>
                        </a:spcAft>
                        <a:buClr>
                          <a:srgbClr val="FBC013"/>
                        </a:buClr>
                        <a:buFont typeface="Arial" charset="0"/>
                        <a:buChar char="•"/>
                        <a:tabLst/>
                      </a:pPr>
                      <a:endParaRPr lang="es-PE" sz="1600" dirty="0">
                        <a:latin typeface="Calibri" charset="0"/>
                        <a:ea typeface="Calibri" charset="0"/>
                        <a:cs typeface="Calibri" charset="0"/>
                      </a:endParaRPr>
                    </a:p>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Clientes esperando ser atendidos o esperando por información en el teléfono.</a:t>
                      </a:r>
                    </a:p>
                  </a:txBody>
                  <a:tcPr anchor="ctr">
                    <a:solidFill>
                      <a:srgbClr val="FFEDBF"/>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07803" y="3946144"/>
            <a:ext cx="3797403" cy="984885"/>
          </a:xfrm>
          <a:prstGeom prst="rect">
            <a:avLst/>
          </a:prstGeom>
          <a:noFill/>
        </p:spPr>
        <p:txBody>
          <a:bodyPr wrap="square" lIns="0" tIns="0" rIns="0" bIns="0" rtlCol="0">
            <a:spAutoFit/>
          </a:bodyPr>
          <a:lstStyle/>
          <a:p>
            <a:pPr marL="231775" indent="-231775">
              <a:buClr>
                <a:srgbClr val="EBB416"/>
              </a:buClr>
              <a:buFont typeface="+mj-lt"/>
              <a:buAutoNum type="alphaLcPeriod"/>
            </a:pPr>
            <a:r>
              <a:rPr lang="es-ES" sz="1600" dirty="0">
                <a:latin typeface="Calibri" charset="0"/>
                <a:ea typeface="Calibri" charset="0"/>
                <a:cs typeface="Calibri" charset="0"/>
              </a:rPr>
              <a:t>Sin material para producir, retraso en procesamiento de un lote</a:t>
            </a:r>
          </a:p>
          <a:p>
            <a:pPr marL="231775" indent="-231775">
              <a:buClr>
                <a:srgbClr val="EBB416"/>
              </a:buClr>
              <a:buFont typeface="+mj-lt"/>
              <a:buAutoNum type="alphaLcPeriod"/>
            </a:pPr>
            <a:r>
              <a:rPr lang="es-ES" sz="1600" dirty="0">
                <a:latin typeface="Calibri" charset="0"/>
                <a:ea typeface="Calibri" charset="0"/>
                <a:cs typeface="Calibri" charset="0"/>
              </a:rPr>
              <a:t>Maquinaria descompuesta</a:t>
            </a:r>
          </a:p>
          <a:p>
            <a:pPr marL="231775" indent="-231775">
              <a:buClr>
                <a:srgbClr val="EBB416"/>
              </a:buClr>
              <a:buFont typeface="+mj-lt"/>
              <a:buAutoNum type="alphaLcPeriod"/>
            </a:pPr>
            <a:r>
              <a:rPr lang="es-ES" sz="1600" dirty="0">
                <a:latin typeface="Calibri" charset="0"/>
                <a:ea typeface="Calibri" charset="0"/>
                <a:cs typeface="Calibri" charset="0"/>
              </a:rPr>
              <a:t>Tardanza del trabajador</a:t>
            </a:r>
            <a:endParaRPr lang="es-PE" sz="1600" dirty="0">
              <a:latin typeface="Calibri" charset="0"/>
              <a:ea typeface="Calibri" charset="0"/>
              <a:cs typeface="Calibri" charset="0"/>
            </a:endParaRP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20324" r="-1"/>
          <a:stretch/>
        </p:blipFill>
        <p:spPr>
          <a:xfrm>
            <a:off x="4745737" y="1641151"/>
            <a:ext cx="3929951" cy="3289878"/>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89557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33019818"/>
              </p:ext>
            </p:extLst>
          </p:nvPr>
        </p:nvGraphicFramePr>
        <p:xfrm>
          <a:off x="509452" y="1448111"/>
          <a:ext cx="3879668" cy="2199692"/>
        </p:xfrm>
        <a:graphic>
          <a:graphicData uri="http://schemas.openxmlformats.org/drawingml/2006/table">
            <a:tbl>
              <a:tblPr firstRow="1" bandRow="1">
                <a:tableStyleId>{5C22544A-7EE6-4342-B048-85BDC9FD1C3A}</a:tableStyleId>
              </a:tblPr>
              <a:tblGrid>
                <a:gridCol w="3879668">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SOBREPRODUCCIÓN</a:t>
                      </a:r>
                    </a:p>
                  </a:txBody>
                  <a:tcPr anchor="ctr">
                    <a:solidFill>
                      <a:srgbClr val="92C24E"/>
                    </a:solidFill>
                  </a:tcPr>
                </a:tc>
                <a:extLst>
                  <a:ext uri="{0D108BD9-81ED-4DB2-BD59-A6C34878D82A}">
                    <a16:rowId xmlns:a16="http://schemas.microsoft.com/office/drawing/2014/main" val="10000"/>
                  </a:ext>
                </a:extLst>
              </a:tr>
              <a:tr h="1741213">
                <a:tc>
                  <a:txBody>
                    <a:bodyPr/>
                    <a:lstStyle/>
                    <a:p>
                      <a:pPr marL="285750" lvl="1" indent="-195263" defTabSz="814884">
                        <a:lnSpc>
                          <a:spcPct val="100000"/>
                        </a:lnSpc>
                        <a:spcBef>
                          <a:spcPct val="0"/>
                        </a:spcBef>
                        <a:spcAft>
                          <a:spcPts val="0"/>
                        </a:spcAft>
                        <a:buClr>
                          <a:srgbClr val="99C652"/>
                        </a:buClr>
                        <a:buFont typeface="Arial" charset="0"/>
                        <a:buChar char="•"/>
                        <a:tabLst/>
                      </a:pPr>
                      <a:r>
                        <a:rPr lang="es-PE" sz="1600" dirty="0">
                          <a:latin typeface="Calibri" charset="0"/>
                          <a:ea typeface="Calibri" charset="0"/>
                          <a:cs typeface="Calibri" charset="0"/>
                        </a:rPr>
                        <a:t>Procesar artículos mas temprano o en mayores cantidades que las requeridas por el cliente.</a:t>
                      </a:r>
                    </a:p>
                    <a:p>
                      <a:pPr marL="285750" lvl="1" indent="-195263" defTabSz="814884">
                        <a:lnSpc>
                          <a:spcPct val="100000"/>
                        </a:lnSpc>
                        <a:spcBef>
                          <a:spcPct val="0"/>
                        </a:spcBef>
                        <a:spcAft>
                          <a:spcPts val="0"/>
                        </a:spcAft>
                        <a:buClr>
                          <a:srgbClr val="99C652"/>
                        </a:buClr>
                        <a:buFont typeface="Arial" charset="0"/>
                        <a:buChar char="•"/>
                        <a:tabLst/>
                      </a:pPr>
                      <a:endParaRPr lang="es-PE" sz="1600" dirty="0">
                        <a:latin typeface="Calibri" charset="0"/>
                        <a:ea typeface="Calibri" charset="0"/>
                        <a:cs typeface="Calibri" charset="0"/>
                      </a:endParaRPr>
                    </a:p>
                    <a:p>
                      <a:pPr marL="285750" lvl="1" indent="-195263" defTabSz="814884">
                        <a:lnSpc>
                          <a:spcPct val="100000"/>
                        </a:lnSpc>
                        <a:spcBef>
                          <a:spcPct val="0"/>
                        </a:spcBef>
                        <a:spcAft>
                          <a:spcPts val="0"/>
                        </a:spcAft>
                        <a:buClr>
                          <a:srgbClr val="99C652"/>
                        </a:buClr>
                        <a:buFont typeface="Arial" charset="0"/>
                        <a:buChar char="•"/>
                        <a:tabLst/>
                      </a:pPr>
                      <a:r>
                        <a:rPr lang="es-PE" sz="1600" dirty="0">
                          <a:latin typeface="Calibri" charset="0"/>
                          <a:ea typeface="Calibri" charset="0"/>
                          <a:cs typeface="Calibri" charset="0"/>
                        </a:rPr>
                        <a:t>Es la causa de la mayoría de los otros desperdicios.</a:t>
                      </a:r>
                    </a:p>
                  </a:txBody>
                  <a:tcPr anchor="ctr">
                    <a:solidFill>
                      <a:srgbClr val="DEEDC8"/>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3041" y="3946144"/>
            <a:ext cx="3565183" cy="1077218"/>
          </a:xfrm>
          <a:prstGeom prst="rect">
            <a:avLst/>
          </a:prstGeom>
          <a:noFill/>
        </p:spPr>
        <p:txBody>
          <a:bodyPr wrap="square" lIns="0" tIns="0" rIns="0" bIns="0" rtlCol="0">
            <a:spAutoFit/>
          </a:bodyPr>
          <a:lstStyle/>
          <a:p>
            <a:pPr marL="231775" indent="-231775">
              <a:buClr>
                <a:srgbClr val="8AB44D"/>
              </a:buClr>
              <a:buFont typeface="+mj-lt"/>
              <a:buAutoNum type="alphaLcPeriod"/>
            </a:pPr>
            <a:r>
              <a:rPr lang="es-ES" sz="1400" dirty="0">
                <a:latin typeface="Calibri" charset="0"/>
                <a:ea typeface="Calibri" charset="0"/>
                <a:cs typeface="Calibri" charset="0"/>
              </a:rPr>
              <a:t>Fabricar productos que no fueron ordenados</a:t>
            </a:r>
          </a:p>
          <a:p>
            <a:pPr marL="231775" indent="-231775">
              <a:buClr>
                <a:srgbClr val="8AB44D"/>
              </a:buClr>
              <a:buFont typeface="+mj-lt"/>
              <a:buAutoNum type="alphaLcPeriod"/>
            </a:pPr>
            <a:r>
              <a:rPr lang="es-ES" sz="1400" dirty="0">
                <a:latin typeface="Calibri" charset="0"/>
                <a:ea typeface="Calibri" charset="0"/>
                <a:cs typeface="Calibri" charset="0"/>
              </a:rPr>
              <a:t>Fabricar de acuerdo a la capacidad de la línea y no de acuerdo a la demanda del cliente</a:t>
            </a:r>
          </a:p>
          <a:p>
            <a:pPr marL="231775" indent="-231775">
              <a:buClr>
                <a:srgbClr val="8AB44D"/>
              </a:buClr>
              <a:buFont typeface="+mj-lt"/>
              <a:buAutoNum type="alphaLcPeriod"/>
            </a:pPr>
            <a:r>
              <a:rPr lang="es-ES" sz="1400" dirty="0">
                <a:latin typeface="Calibri" charset="0"/>
                <a:ea typeface="Calibri" charset="0"/>
                <a:cs typeface="Calibri" charset="0"/>
              </a:rPr>
              <a:t>Visitar dos veces al cliente para hacer un </a:t>
            </a:r>
            <a:br>
              <a:rPr lang="es-ES" sz="1400" dirty="0">
                <a:latin typeface="Calibri" charset="0"/>
                <a:ea typeface="Calibri" charset="0"/>
                <a:cs typeface="Calibri" charset="0"/>
              </a:rPr>
            </a:br>
            <a:r>
              <a:rPr lang="es-ES" sz="1400" dirty="0">
                <a:latin typeface="Calibri" charset="0"/>
                <a:ea typeface="Calibri" charset="0"/>
                <a:cs typeface="Calibri" charset="0"/>
              </a:rPr>
              <a:t>solo servicio</a:t>
            </a:r>
            <a:endParaRPr lang="es-PE" sz="1400" dirty="0">
              <a:latin typeface="Calibri" charset="0"/>
              <a:ea typeface="Calibri" charset="0"/>
              <a:cs typeface="Calibri" charset="0"/>
            </a:endParaRPr>
          </a:p>
        </p:txBody>
      </p:sp>
      <p:pic>
        <p:nvPicPr>
          <p:cNvPr id="6" name="Imagen 5"/>
          <p:cNvPicPr>
            <a:picLocks noChangeAspect="1"/>
          </p:cNvPicPr>
          <p:nvPr/>
        </p:nvPicPr>
        <p:blipFill rotWithShape="1">
          <a:blip r:embed="rId2">
            <a:extLst>
              <a:ext uri="{28A0092B-C50C-407E-A947-70E740481C1C}">
                <a14:useLocalDpi xmlns:a14="http://schemas.microsoft.com/office/drawing/2010/main"/>
              </a:ext>
            </a:extLst>
          </a:blip>
          <a:srcRect r="9168" b="194"/>
          <a:stretch/>
        </p:blipFill>
        <p:spPr>
          <a:xfrm>
            <a:off x="4760532" y="490156"/>
            <a:ext cx="3915156" cy="4743831"/>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7414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85BC724-2F45-4B4B-BD86-26B70889A5EE}"/>
              </a:ext>
            </a:extLst>
          </p:cNvPr>
          <p:cNvSpPr txBox="1"/>
          <p:nvPr/>
        </p:nvSpPr>
        <p:spPr>
          <a:xfrm>
            <a:off x="522185" y="3949506"/>
            <a:ext cx="3797403" cy="738664"/>
          </a:xfrm>
          <a:prstGeom prst="rect">
            <a:avLst/>
          </a:prstGeom>
          <a:noFill/>
        </p:spPr>
        <p:txBody>
          <a:bodyPr wrap="square" lIns="0" tIns="0" rIns="0" bIns="0" rtlCol="0">
            <a:spAutoFit/>
          </a:bodyPr>
          <a:lstStyle/>
          <a:p>
            <a:pPr marL="231775" indent="-231775">
              <a:buClr>
                <a:srgbClr val="714FA0"/>
              </a:buClr>
              <a:buFont typeface="+mj-lt"/>
              <a:buAutoNum type="alphaLcPeriod"/>
            </a:pPr>
            <a:r>
              <a:rPr lang="es-ES" sz="1600" dirty="0">
                <a:latin typeface="Calibri" charset="0"/>
                <a:ea typeface="Calibri" charset="0"/>
                <a:cs typeface="Calibri" charset="0"/>
              </a:rPr>
              <a:t>Procesamiento innecesario</a:t>
            </a:r>
          </a:p>
          <a:p>
            <a:pPr marL="231775" indent="-231775">
              <a:buClr>
                <a:srgbClr val="714FA0"/>
              </a:buClr>
              <a:buFont typeface="+mj-lt"/>
              <a:buAutoNum type="alphaLcPeriod"/>
            </a:pPr>
            <a:r>
              <a:rPr lang="es-ES" sz="1600" dirty="0">
                <a:latin typeface="Calibri" charset="0"/>
                <a:ea typeface="Calibri" charset="0"/>
                <a:cs typeface="Calibri" charset="0"/>
              </a:rPr>
              <a:t>Exceso de firmas en documentos</a:t>
            </a:r>
          </a:p>
          <a:p>
            <a:pPr marL="231775" indent="-231775">
              <a:buClr>
                <a:srgbClr val="714FA0"/>
              </a:buClr>
              <a:buFont typeface="+mj-lt"/>
              <a:buAutoNum type="alphaLcPeriod"/>
            </a:pPr>
            <a:r>
              <a:rPr lang="es-ES" sz="1600" dirty="0">
                <a:latin typeface="Calibri" charset="0"/>
                <a:ea typeface="Calibri" charset="0"/>
                <a:cs typeface="Calibri" charset="0"/>
              </a:rPr>
              <a:t>Verificar el trabajo de otros</a:t>
            </a:r>
            <a:endParaRPr lang="es-PE" sz="1600" dirty="0">
              <a:latin typeface="Calibri" charset="0"/>
              <a:ea typeface="Calibri" charset="0"/>
              <a:cs typeface="Calibri"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a:ext>
            </a:extLst>
          </a:blip>
          <a:srcRect t="-1" r="8779"/>
          <a:stretch/>
        </p:blipFill>
        <p:spPr>
          <a:xfrm>
            <a:off x="4751389" y="490156"/>
            <a:ext cx="3924300" cy="4743831"/>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3483194242"/>
              </p:ext>
            </p:extLst>
          </p:nvPr>
        </p:nvGraphicFramePr>
        <p:xfrm>
          <a:off x="509452" y="1448111"/>
          <a:ext cx="3879668" cy="2209489"/>
        </p:xfrm>
        <a:graphic>
          <a:graphicData uri="http://schemas.openxmlformats.org/drawingml/2006/table">
            <a:tbl>
              <a:tblPr firstRow="1" bandRow="1">
                <a:tableStyleId>{5C22544A-7EE6-4342-B048-85BDC9FD1C3A}</a:tableStyleId>
              </a:tblPr>
              <a:tblGrid>
                <a:gridCol w="3879668">
                  <a:extLst>
                    <a:ext uri="{9D8B030D-6E8A-4147-A177-3AD203B41FA5}">
                      <a16:colId xmlns:a16="http://schemas.microsoft.com/office/drawing/2014/main" val="20000"/>
                    </a:ext>
                  </a:extLst>
                </a:gridCol>
              </a:tblGrid>
              <a:tr h="458479">
                <a:tc>
                  <a:txBody>
                    <a:bodyPr/>
                    <a:lstStyle/>
                    <a:p>
                      <a:pPr marL="0" marR="0" indent="0" algn="ctr" defTabSz="814884" rtl="0" eaLnBrk="1" fontAlgn="auto" latinLnBrk="0" hangingPunct="1">
                        <a:lnSpc>
                          <a:spcPct val="100000"/>
                        </a:lnSpc>
                        <a:spcBef>
                          <a:spcPct val="0"/>
                        </a:spcBef>
                        <a:spcAft>
                          <a:spcPct val="35000"/>
                        </a:spcAft>
                        <a:buClrTx/>
                        <a:buSzTx/>
                        <a:buFontTx/>
                        <a:buNone/>
                        <a:tabLst/>
                        <a:defRPr/>
                      </a:pPr>
                      <a:r>
                        <a:rPr lang="es-PE" sz="1600" dirty="0">
                          <a:latin typeface="Calibri" charset="0"/>
                          <a:ea typeface="Calibri" charset="0"/>
                          <a:cs typeface="Calibri" charset="0"/>
                        </a:rPr>
                        <a:t>SOBRE PROCESAMIENTO O </a:t>
                      </a:r>
                      <a:br>
                        <a:rPr lang="es-PE" sz="1600" dirty="0">
                          <a:latin typeface="Calibri" charset="0"/>
                          <a:ea typeface="Calibri" charset="0"/>
                          <a:cs typeface="Calibri" charset="0"/>
                        </a:rPr>
                      </a:br>
                      <a:r>
                        <a:rPr lang="es-PE" sz="1600" dirty="0">
                          <a:latin typeface="Calibri" charset="0"/>
                          <a:ea typeface="Calibri" charset="0"/>
                          <a:cs typeface="Calibri" charset="0"/>
                        </a:rPr>
                        <a:t>PROCESOS INAPROPIADOS</a:t>
                      </a:r>
                    </a:p>
                  </a:txBody>
                  <a:tcPr anchor="ctr">
                    <a:solidFill>
                      <a:srgbClr val="714FA0"/>
                    </a:solidFill>
                  </a:tcPr>
                </a:tc>
                <a:extLst>
                  <a:ext uri="{0D108BD9-81ED-4DB2-BD59-A6C34878D82A}">
                    <a16:rowId xmlns:a16="http://schemas.microsoft.com/office/drawing/2014/main" val="10000"/>
                  </a:ext>
                </a:extLst>
              </a:tr>
              <a:tr h="1630369">
                <a:tc>
                  <a:txBody>
                    <a:bodyPr/>
                    <a:lstStyle/>
                    <a:p>
                      <a:pPr marL="285750" lvl="1" indent="-195263" defTabSz="814884">
                        <a:lnSpc>
                          <a:spcPct val="100000"/>
                        </a:lnSpc>
                        <a:spcBef>
                          <a:spcPct val="0"/>
                        </a:spcBef>
                        <a:spcAft>
                          <a:spcPts val="0"/>
                        </a:spcAft>
                        <a:buClr>
                          <a:srgbClr val="714FA0"/>
                        </a:buClr>
                        <a:buFont typeface="Arial" charset="0"/>
                        <a:buChar char="•"/>
                        <a:tabLst/>
                      </a:pPr>
                      <a:r>
                        <a:rPr lang="es-PE" sz="1600" dirty="0">
                          <a:latin typeface="Calibri" charset="0"/>
                          <a:ea typeface="Calibri" charset="0"/>
                          <a:cs typeface="Calibri" charset="0"/>
                        </a:rPr>
                        <a:t>Tomar pasos innecesarios para </a:t>
                      </a:r>
                      <a:br>
                        <a:rPr lang="es-PE" sz="1600" dirty="0">
                          <a:latin typeface="Calibri" charset="0"/>
                          <a:ea typeface="Calibri" charset="0"/>
                          <a:cs typeface="Calibri" charset="0"/>
                        </a:rPr>
                      </a:br>
                      <a:r>
                        <a:rPr lang="es-PE" sz="1600" dirty="0">
                          <a:latin typeface="Calibri" charset="0"/>
                          <a:ea typeface="Calibri" charset="0"/>
                          <a:cs typeface="Calibri" charset="0"/>
                        </a:rPr>
                        <a:t>procesar artículos.</a:t>
                      </a:r>
                    </a:p>
                    <a:p>
                      <a:pPr marL="285750" lvl="1" indent="-195263" defTabSz="814884">
                        <a:lnSpc>
                          <a:spcPct val="100000"/>
                        </a:lnSpc>
                        <a:spcBef>
                          <a:spcPct val="0"/>
                        </a:spcBef>
                        <a:spcAft>
                          <a:spcPts val="0"/>
                        </a:spcAft>
                        <a:buClr>
                          <a:srgbClr val="714FA0"/>
                        </a:buClr>
                        <a:buFont typeface="Arial" charset="0"/>
                        <a:buChar char="•"/>
                        <a:tabLst/>
                      </a:pPr>
                      <a:endParaRPr lang="es-PE" sz="1600" dirty="0">
                        <a:latin typeface="Calibri" charset="0"/>
                        <a:ea typeface="Calibri" charset="0"/>
                        <a:cs typeface="Calibri" charset="0"/>
                      </a:endParaRPr>
                    </a:p>
                    <a:p>
                      <a:pPr marL="285750" lvl="1" indent="-195263" defTabSz="814884">
                        <a:lnSpc>
                          <a:spcPct val="100000"/>
                        </a:lnSpc>
                        <a:spcBef>
                          <a:spcPct val="0"/>
                        </a:spcBef>
                        <a:spcAft>
                          <a:spcPts val="0"/>
                        </a:spcAft>
                        <a:buClr>
                          <a:srgbClr val="714FA0"/>
                        </a:buClr>
                        <a:buFont typeface="Arial" charset="0"/>
                        <a:buChar char="•"/>
                        <a:tabLst/>
                      </a:pPr>
                      <a:r>
                        <a:rPr lang="es-PE" sz="1600" dirty="0">
                          <a:latin typeface="Calibri" charset="0"/>
                          <a:ea typeface="Calibri" charset="0"/>
                          <a:cs typeface="Calibri" charset="0"/>
                        </a:rPr>
                        <a:t>Procesar niveles de calidad más altos </a:t>
                      </a:r>
                      <a:br>
                        <a:rPr lang="es-PE" sz="1600" dirty="0">
                          <a:latin typeface="Calibri" charset="0"/>
                          <a:ea typeface="Calibri" charset="0"/>
                          <a:cs typeface="Calibri" charset="0"/>
                        </a:rPr>
                      </a:br>
                      <a:r>
                        <a:rPr lang="es-PE" sz="1600" dirty="0">
                          <a:latin typeface="Calibri" charset="0"/>
                          <a:ea typeface="Calibri" charset="0"/>
                          <a:cs typeface="Calibri" charset="0"/>
                        </a:rPr>
                        <a:t>que los requeridos por el cliente.</a:t>
                      </a:r>
                    </a:p>
                  </a:txBody>
                  <a:tcPr anchor="ctr">
                    <a:solidFill>
                      <a:srgbClr val="D4CBE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803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477310018"/>
              </p:ext>
            </p:extLst>
          </p:nvPr>
        </p:nvGraphicFramePr>
        <p:xfrm>
          <a:off x="500556" y="1448111"/>
          <a:ext cx="3892058" cy="2213430"/>
        </p:xfrm>
        <a:graphic>
          <a:graphicData uri="http://schemas.openxmlformats.org/drawingml/2006/table">
            <a:tbl>
              <a:tblPr firstRow="1" bandRow="1">
                <a:tableStyleId>{5C22544A-7EE6-4342-B048-85BDC9FD1C3A}</a:tableStyleId>
              </a:tblPr>
              <a:tblGrid>
                <a:gridCol w="3892058">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ts val="0"/>
                        </a:spcAft>
                      </a:pPr>
                      <a:r>
                        <a:rPr lang="es-PE" sz="1600" dirty="0">
                          <a:latin typeface="Calibri" charset="0"/>
                          <a:ea typeface="Calibri" charset="0"/>
                          <a:cs typeface="Calibri" charset="0"/>
                        </a:rPr>
                        <a:t>DEFECTOS</a:t>
                      </a:r>
                    </a:p>
                  </a:txBody>
                  <a:tcPr anchor="ctr">
                    <a:solidFill>
                      <a:srgbClr val="808799"/>
                    </a:solidFill>
                  </a:tcPr>
                </a:tc>
                <a:extLst>
                  <a:ext uri="{0D108BD9-81ED-4DB2-BD59-A6C34878D82A}">
                    <a16:rowId xmlns:a16="http://schemas.microsoft.com/office/drawing/2014/main" val="10000"/>
                  </a:ext>
                </a:extLst>
              </a:tr>
              <a:tr h="1754951">
                <a:tc>
                  <a:txBody>
                    <a:bodyPr/>
                    <a:lstStyle/>
                    <a:p>
                      <a:pPr marL="285750" lvl="1" indent="-236538" defTabSz="814884">
                        <a:lnSpc>
                          <a:spcPct val="100000"/>
                        </a:lnSpc>
                        <a:spcBef>
                          <a:spcPct val="0"/>
                        </a:spcBef>
                        <a:spcAft>
                          <a:spcPts val="0"/>
                        </a:spcAft>
                        <a:buClr>
                          <a:srgbClr val="808799"/>
                        </a:buClr>
                        <a:buFont typeface="Arial" charset="0"/>
                        <a:buChar char="•"/>
                        <a:tabLst/>
                      </a:pPr>
                      <a:r>
                        <a:rPr lang="es-PE" sz="1600" dirty="0">
                          <a:latin typeface="Calibri" charset="0"/>
                          <a:ea typeface="Calibri" charset="0"/>
                          <a:cs typeface="Calibri" charset="0"/>
                        </a:rPr>
                        <a:t>Repetición o corrección de procesos</a:t>
                      </a:r>
                    </a:p>
                    <a:p>
                      <a:pPr marL="285750" lvl="1" indent="-236538" defTabSz="814884">
                        <a:lnSpc>
                          <a:spcPct val="100000"/>
                        </a:lnSpc>
                        <a:spcBef>
                          <a:spcPct val="0"/>
                        </a:spcBef>
                        <a:spcAft>
                          <a:spcPts val="0"/>
                        </a:spcAft>
                        <a:buClr>
                          <a:srgbClr val="808799"/>
                        </a:buClr>
                        <a:buFont typeface="Arial" charset="0"/>
                        <a:buChar char="•"/>
                        <a:tabLst/>
                      </a:pPr>
                      <a:endParaRPr lang="es-PE" sz="1600" dirty="0">
                        <a:latin typeface="Calibri" charset="0"/>
                        <a:ea typeface="Calibri" charset="0"/>
                        <a:cs typeface="Calibri" charset="0"/>
                      </a:endParaRPr>
                    </a:p>
                    <a:p>
                      <a:pPr marL="285750" lvl="1" indent="-236538" defTabSz="814884">
                        <a:lnSpc>
                          <a:spcPct val="100000"/>
                        </a:lnSpc>
                        <a:spcBef>
                          <a:spcPct val="0"/>
                        </a:spcBef>
                        <a:spcAft>
                          <a:spcPts val="0"/>
                        </a:spcAft>
                        <a:buClr>
                          <a:srgbClr val="808799"/>
                        </a:buClr>
                        <a:buFont typeface="Arial" charset="0"/>
                        <a:buChar char="•"/>
                        <a:tabLst/>
                      </a:pPr>
                      <a:r>
                        <a:rPr lang="es-PE" sz="1600" dirty="0">
                          <a:latin typeface="Calibri" charset="0"/>
                          <a:ea typeface="Calibri" charset="0"/>
                          <a:cs typeface="Calibri" charset="0"/>
                        </a:rPr>
                        <a:t>Re trabajo en productos y productos devueltos.</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22185" y="3952236"/>
            <a:ext cx="3797403" cy="738664"/>
          </a:xfrm>
          <a:prstGeom prst="rect">
            <a:avLst/>
          </a:prstGeom>
          <a:noFill/>
        </p:spPr>
        <p:txBody>
          <a:bodyPr wrap="square" lIns="0" tIns="0" rIns="0" bIns="0" rtlCol="0">
            <a:spAutoFit/>
          </a:bodyPr>
          <a:lstStyle/>
          <a:p>
            <a:pPr marL="231775" indent="-231775">
              <a:buClr>
                <a:srgbClr val="808799"/>
              </a:buClr>
              <a:buFont typeface="+mj-lt"/>
              <a:buAutoNum type="alphaLcPeriod"/>
            </a:pPr>
            <a:r>
              <a:rPr lang="es-ES" sz="1600" dirty="0">
                <a:latin typeface="Calibri" charset="0"/>
                <a:ea typeface="Calibri" charset="0"/>
                <a:cs typeface="Calibri" charset="0"/>
              </a:rPr>
              <a:t>Mermas</a:t>
            </a:r>
          </a:p>
          <a:p>
            <a:pPr marL="231775" indent="-231775">
              <a:buClr>
                <a:srgbClr val="808799"/>
              </a:buClr>
              <a:buFont typeface="+mj-lt"/>
              <a:buAutoNum type="alphaLcPeriod"/>
            </a:pPr>
            <a:r>
              <a:rPr lang="es-ES" sz="1600" dirty="0">
                <a:latin typeface="Calibri" charset="0"/>
                <a:ea typeface="Calibri" charset="0"/>
                <a:cs typeface="Calibri" charset="0"/>
              </a:rPr>
              <a:t>Falla en la entrega de un pedido</a:t>
            </a:r>
          </a:p>
          <a:p>
            <a:pPr marL="231775" indent="-231775">
              <a:buClr>
                <a:srgbClr val="808799"/>
              </a:buClr>
              <a:buFont typeface="+mj-lt"/>
              <a:buAutoNum type="alphaLcPeriod"/>
            </a:pPr>
            <a:r>
              <a:rPr lang="es-ES" sz="1600" dirty="0">
                <a:latin typeface="Calibri" charset="0"/>
                <a:ea typeface="Calibri" charset="0"/>
                <a:cs typeface="Calibri" charset="0"/>
              </a:rPr>
              <a:t>Queja por mala atención</a:t>
            </a:r>
            <a:endParaRPr lang="es-PE" sz="1600" dirty="0">
              <a:latin typeface="Calibri" charset="0"/>
              <a:ea typeface="Calibri" charset="0"/>
              <a:cs typeface="Calibri" charset="0"/>
            </a:endParaRPr>
          </a:p>
        </p:txBody>
      </p:sp>
      <p:pic>
        <p:nvPicPr>
          <p:cNvPr id="6" name="Imagen 5"/>
          <p:cNvPicPr>
            <a:picLocks noChangeAspect="1"/>
          </p:cNvPicPr>
          <p:nvPr/>
        </p:nvPicPr>
        <p:blipFill rotWithShape="1">
          <a:blip r:embed="rId2">
            <a:extLst>
              <a:ext uri="{28A0092B-C50C-407E-A947-70E740481C1C}">
                <a14:useLocalDpi xmlns:a14="http://schemas.microsoft.com/office/drawing/2010/main"/>
              </a:ext>
            </a:extLst>
          </a:blip>
          <a:srcRect l="7836"/>
          <a:stretch/>
        </p:blipFill>
        <p:spPr>
          <a:xfrm>
            <a:off x="4751388" y="481013"/>
            <a:ext cx="3943247" cy="4752975"/>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150098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804984119"/>
              </p:ext>
            </p:extLst>
          </p:nvPr>
        </p:nvGraphicFramePr>
        <p:xfrm>
          <a:off x="504628" y="1448111"/>
          <a:ext cx="3889181" cy="2200345"/>
        </p:xfrm>
        <a:graphic>
          <a:graphicData uri="http://schemas.openxmlformats.org/drawingml/2006/table">
            <a:tbl>
              <a:tblPr firstRow="1" bandRow="1">
                <a:tableStyleId>{5C22544A-7EE6-4342-B048-85BDC9FD1C3A}</a:tableStyleId>
              </a:tblPr>
              <a:tblGrid>
                <a:gridCol w="3889181">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ct val="35000"/>
                        </a:spcAft>
                      </a:pPr>
                      <a:r>
                        <a:rPr lang="es-PE" sz="1600" dirty="0">
                          <a:latin typeface="Calibri" charset="0"/>
                          <a:ea typeface="Calibri" charset="0"/>
                          <a:cs typeface="Calibri" charset="0"/>
                        </a:rPr>
                        <a:t>HABILIDADES NO USADAS</a:t>
                      </a:r>
                    </a:p>
                  </a:txBody>
                  <a:tcPr anchor="ctr">
                    <a:solidFill>
                      <a:schemeClr val="accent5">
                        <a:lumMod val="75000"/>
                      </a:schemeClr>
                    </a:solidFill>
                  </a:tcPr>
                </a:tc>
                <a:extLst>
                  <a:ext uri="{0D108BD9-81ED-4DB2-BD59-A6C34878D82A}">
                    <a16:rowId xmlns:a16="http://schemas.microsoft.com/office/drawing/2014/main" val="10000"/>
                  </a:ext>
                </a:extLst>
              </a:tr>
              <a:tr h="1741866">
                <a:tc>
                  <a:txBody>
                    <a:bodyPr/>
                    <a:lstStyle/>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No utilizar la creatividad e inteligencia de la fuerza de trabajo para eliminar desperdicios.</a:t>
                      </a:r>
                    </a:p>
                    <a:p>
                      <a:pPr marL="268288" lvl="1" indent="-177800" defTabSz="814884">
                        <a:lnSpc>
                          <a:spcPct val="90000"/>
                        </a:lnSpc>
                        <a:spcBef>
                          <a:spcPct val="0"/>
                        </a:spcBef>
                        <a:spcAft>
                          <a:spcPts val="0"/>
                        </a:spcAft>
                        <a:buClr>
                          <a:schemeClr val="accent5">
                            <a:lumMod val="50000"/>
                          </a:schemeClr>
                        </a:buClr>
                        <a:buFont typeface="Arial" charset="0"/>
                        <a:buChar char="•"/>
                        <a:tabLst/>
                      </a:pPr>
                      <a:endParaRPr lang="es-PE" sz="1600" dirty="0">
                        <a:latin typeface="Calibri" charset="0"/>
                        <a:ea typeface="Calibri" charset="0"/>
                        <a:cs typeface="Calibri" charset="0"/>
                      </a:endParaRP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Por falta de capacitación, hacerles perder tiempo, ideas, oportunidades de mejoramiento, etc.</a:t>
                      </a:r>
                    </a:p>
                  </a:txBody>
                  <a:tcPr anchor="ctr">
                    <a:solidFill>
                      <a:srgbClr val="BDE7F4"/>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07032" y="3940794"/>
            <a:ext cx="4064968" cy="1231106"/>
          </a:xfrm>
          <a:prstGeom prst="rect">
            <a:avLst/>
          </a:prstGeom>
          <a:noFill/>
        </p:spPr>
        <p:txBody>
          <a:bodyPr wrap="square" lIns="0" tIns="0" rIns="0" bIns="0" rtlCol="0">
            <a:spAutoFit/>
          </a:bodyPr>
          <a:lstStyle/>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No dar participación a la gente</a:t>
            </a:r>
          </a:p>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Desconocimiento del potencial y habilidades de los colaboradores</a:t>
            </a:r>
          </a:p>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Desinterés en las actividades propias, no tomar decisiones</a:t>
            </a:r>
            <a:endParaRPr lang="es-PE" sz="1600" dirty="0">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10"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pic>
        <p:nvPicPr>
          <p:cNvPr id="2" name="Imagen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51387" y="497651"/>
            <a:ext cx="3924301" cy="4736337"/>
          </a:xfrm>
          <a:prstGeom prst="rect">
            <a:avLst/>
          </a:prstGeom>
        </p:spPr>
      </p:pic>
    </p:spTree>
    <p:extLst>
      <p:ext uri="{BB962C8B-B14F-4D97-AF65-F5344CB8AC3E}">
        <p14:creationId xmlns:p14="http://schemas.microsoft.com/office/powerpoint/2010/main" val="48348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ORGANIZACIÓN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41313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80" y="918355"/>
            <a:ext cx="7849655" cy="1061829"/>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CONSTRUCCIÓN DE UNA ORGANIZACIÓN LEAN</a:t>
            </a:r>
          </a:p>
          <a:p>
            <a:r>
              <a:rPr lang="es-ES" sz="1600" dirty="0">
                <a:latin typeface="Calibri" charset="0"/>
                <a:ea typeface="Calibri" charset="0"/>
                <a:cs typeface="Calibri" charset="0"/>
              </a:rPr>
              <a:t>Las empresas con producción esbelta adoptan la filosofía de minimizar el desperdicio luchando por lograr la perfección mediante el aprendizaje continuo, la creatividad y el trabajo en equipo. Estas compañías comparten los siguientes atributos:</a:t>
            </a:r>
            <a:endParaRPr lang="es-PE" sz="1600" dirty="0">
              <a:latin typeface="Calibri" charset="0"/>
              <a:ea typeface="Calibri" charset="0"/>
              <a:cs typeface="Calibri" charset="0"/>
            </a:endParaRPr>
          </a:p>
        </p:txBody>
      </p:sp>
      <p:sp>
        <p:nvSpPr>
          <p:cNvPr id="1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LEAN</a:t>
            </a:r>
          </a:p>
        </p:txBody>
      </p:sp>
      <p:grpSp>
        <p:nvGrpSpPr>
          <p:cNvPr id="2" name="Agrupar 1"/>
          <p:cNvGrpSpPr/>
          <p:nvPr/>
        </p:nvGrpSpPr>
        <p:grpSpPr>
          <a:xfrm>
            <a:off x="503238" y="2355168"/>
            <a:ext cx="8172450" cy="1209344"/>
            <a:chOff x="503238" y="2157984"/>
            <a:chExt cx="7219758" cy="1234440"/>
          </a:xfrm>
          <a:solidFill>
            <a:srgbClr val="E4DDED"/>
          </a:solidFill>
        </p:grpSpPr>
        <p:sp>
          <p:nvSpPr>
            <p:cNvPr id="14" name="Rectángulo redondeado 13"/>
            <p:cNvSpPr/>
            <p:nvPr/>
          </p:nvSpPr>
          <p:spPr>
            <a:xfrm>
              <a:off x="503238" y="2157984"/>
              <a:ext cx="2358834" cy="1234440"/>
            </a:xfrm>
            <a:prstGeom prst="roundRect">
              <a:avLst>
                <a:gd name="adj" fmla="val 10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s-ES" sz="1400" dirty="0">
                  <a:solidFill>
                    <a:schemeClr val="tx1"/>
                  </a:solidFill>
                  <a:latin typeface="Calibri" charset="0"/>
                  <a:ea typeface="Calibri" charset="0"/>
                  <a:cs typeface="Calibri" charset="0"/>
                </a:rPr>
                <a:t>Reducen los requerimientos de espacio al minimizar la distancia que recorre una parte.</a:t>
              </a:r>
              <a:endParaRPr lang="es-PE" sz="1400" dirty="0">
                <a:solidFill>
                  <a:schemeClr val="tx1"/>
                </a:solidFill>
                <a:latin typeface="Calibri" charset="0"/>
                <a:ea typeface="Calibri" charset="0"/>
                <a:cs typeface="Calibri" charset="0"/>
              </a:endParaRPr>
            </a:p>
          </p:txBody>
        </p:sp>
        <p:sp>
          <p:nvSpPr>
            <p:cNvPr id="6" name="Rectángulo redondeado 5"/>
            <p:cNvSpPr/>
            <p:nvPr/>
          </p:nvSpPr>
          <p:spPr>
            <a:xfrm>
              <a:off x="2933700" y="2157984"/>
              <a:ext cx="2358834" cy="1234440"/>
            </a:xfrm>
            <a:prstGeom prst="roundRect">
              <a:avLst>
                <a:gd name="adj" fmla="val 9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dirty="0">
                  <a:solidFill>
                    <a:schemeClr val="tx1"/>
                  </a:solidFill>
                  <a:latin typeface="Calibri" charset="0"/>
                  <a:ea typeface="Calibri" charset="0"/>
                  <a:cs typeface="Calibri" charset="0"/>
                </a:rPr>
                <a:t>Desarrollan relaciones estrechas con los proveedores, ayudándoles a entender las necesidades del cliente final.</a:t>
              </a:r>
              <a:endParaRPr lang="es-PE" sz="1400" dirty="0">
                <a:solidFill>
                  <a:schemeClr val="tx1"/>
                </a:solidFill>
                <a:latin typeface="Calibri" charset="0"/>
                <a:ea typeface="Calibri" charset="0"/>
                <a:cs typeface="Calibri" charset="0"/>
              </a:endParaRPr>
            </a:p>
          </p:txBody>
        </p:sp>
        <p:sp>
          <p:nvSpPr>
            <p:cNvPr id="7" name="Rectángulo redondeado 6"/>
            <p:cNvSpPr/>
            <p:nvPr/>
          </p:nvSpPr>
          <p:spPr>
            <a:xfrm>
              <a:off x="5364162" y="2157984"/>
              <a:ext cx="2358834" cy="1234440"/>
            </a:xfrm>
            <a:prstGeom prst="roundRect">
              <a:avLst>
                <a:gd name="adj" fmla="val 10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dirty="0">
                  <a:solidFill>
                    <a:schemeClr val="tx1"/>
                  </a:solidFill>
                  <a:latin typeface="Calibri" charset="0"/>
                  <a:ea typeface="Calibri" charset="0"/>
                  <a:cs typeface="Calibri" charset="0"/>
                </a:rPr>
                <a:t>Educan a los proveedores para que acepten su responsabilidad en cuanto a la satisfacción de las necesidades del cliente final.</a:t>
              </a:r>
              <a:endParaRPr lang="es-PE" sz="1400" dirty="0">
                <a:solidFill>
                  <a:schemeClr val="tx1"/>
                </a:solidFill>
                <a:latin typeface="Calibri" charset="0"/>
                <a:ea typeface="Calibri" charset="0"/>
                <a:cs typeface="Calibri" charset="0"/>
              </a:endParaRPr>
            </a:p>
          </p:txBody>
        </p:sp>
      </p:grpSp>
      <p:grpSp>
        <p:nvGrpSpPr>
          <p:cNvPr id="9" name="Agrupar 8"/>
          <p:cNvGrpSpPr/>
          <p:nvPr/>
        </p:nvGrpSpPr>
        <p:grpSpPr>
          <a:xfrm>
            <a:off x="503238" y="3626583"/>
            <a:ext cx="8172450" cy="1607405"/>
            <a:chOff x="503238" y="2157984"/>
            <a:chExt cx="7219758" cy="1234440"/>
          </a:xfrm>
          <a:solidFill>
            <a:srgbClr val="E4DDED"/>
          </a:solidFill>
        </p:grpSpPr>
        <p:sp>
          <p:nvSpPr>
            <p:cNvPr id="10" name="Rectángulo redondeado 9"/>
            <p:cNvSpPr/>
            <p:nvPr/>
          </p:nvSpPr>
          <p:spPr>
            <a:xfrm>
              <a:off x="503238" y="2157984"/>
              <a:ext cx="2358834" cy="1234440"/>
            </a:xfrm>
            <a:prstGeom prst="roundRect">
              <a:avLst>
                <a:gd name="adj" fmla="val 74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dirty="0">
                  <a:solidFill>
                    <a:schemeClr val="tx1"/>
                  </a:solidFill>
                  <a:latin typeface="Calibri" charset="0"/>
                  <a:ea typeface="Calibri" charset="0"/>
                  <a:cs typeface="Calibri" charset="0"/>
                </a:rPr>
                <a:t>Eliminan todas las actividades que no agregan valor. El manejo de materiales, la inspección, el inventario y el trabajo repetido son los objetivos porque no agregan valor al producto.</a:t>
              </a:r>
              <a:endParaRPr lang="es-PE" sz="1400" dirty="0">
                <a:solidFill>
                  <a:schemeClr val="tx1"/>
                </a:solidFill>
                <a:latin typeface="Calibri" charset="0"/>
                <a:ea typeface="Calibri" charset="0"/>
                <a:cs typeface="Calibri" charset="0"/>
              </a:endParaRPr>
            </a:p>
          </p:txBody>
        </p:sp>
        <p:sp>
          <p:nvSpPr>
            <p:cNvPr id="11" name="Rectángulo redondeado 10"/>
            <p:cNvSpPr/>
            <p:nvPr/>
          </p:nvSpPr>
          <p:spPr>
            <a:xfrm>
              <a:off x="2933700" y="2157984"/>
              <a:ext cx="2358834" cy="1234440"/>
            </a:xfrm>
            <a:prstGeom prst="roundRect">
              <a:avLst>
                <a:gd name="adj" fmla="val 689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dirty="0">
                  <a:solidFill>
                    <a:schemeClr val="tx1"/>
                  </a:solidFill>
                  <a:latin typeface="Calibri" charset="0"/>
                  <a:ea typeface="Calibri" charset="0"/>
                  <a:cs typeface="Calibri" charset="0"/>
                </a:rPr>
                <a:t>Desarrollan a los empleados mejorando constantemente el diseño del trabajo, la capacitación, la participación y el compromiso de los empleados, y el trabajo en equipo.</a:t>
              </a:r>
              <a:endParaRPr lang="es-PE" sz="1400" dirty="0">
                <a:solidFill>
                  <a:schemeClr val="tx1"/>
                </a:solidFill>
                <a:latin typeface="Calibri" charset="0"/>
                <a:ea typeface="Calibri" charset="0"/>
                <a:cs typeface="Calibri" charset="0"/>
              </a:endParaRPr>
            </a:p>
          </p:txBody>
        </p:sp>
        <p:sp>
          <p:nvSpPr>
            <p:cNvPr id="12" name="Rectángulo redondeado 11"/>
            <p:cNvSpPr/>
            <p:nvPr/>
          </p:nvSpPr>
          <p:spPr>
            <a:xfrm>
              <a:off x="5364162" y="2157984"/>
              <a:ext cx="2358834" cy="1234440"/>
            </a:xfrm>
            <a:prstGeom prst="roundRect">
              <a:avLst>
                <a:gd name="adj" fmla="val 80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dirty="0">
                  <a:solidFill>
                    <a:schemeClr val="tx1"/>
                  </a:solidFill>
                  <a:latin typeface="Calibri" charset="0"/>
                  <a:ea typeface="Calibri" charset="0"/>
                  <a:cs typeface="Calibri" charset="0"/>
                </a:rPr>
                <a:t>Hacen que los trabajos sean más desafiantes llevando la responsabilidad al nivel más bajo </a:t>
              </a:r>
              <a:endParaRPr lang="es-PE" sz="1400" dirty="0">
                <a:solidFill>
                  <a:schemeClr val="tx1"/>
                </a:solidFill>
                <a:latin typeface="Calibri" charset="0"/>
                <a:ea typeface="Calibri" charset="0"/>
                <a:cs typeface="Calibri" charset="0"/>
              </a:endParaRPr>
            </a:p>
          </p:txBody>
        </p:sp>
      </p:grpSp>
    </p:spTree>
    <p:extLst>
      <p:ext uri="{BB962C8B-B14F-4D97-AF65-F5344CB8AC3E}">
        <p14:creationId xmlns:p14="http://schemas.microsoft.com/office/powerpoint/2010/main" val="122724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OPERACIONES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1969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769" y="916344"/>
            <a:ext cx="3885844" cy="4062651"/>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OPERACIONES LEAN</a:t>
            </a:r>
          </a:p>
          <a:p>
            <a:pPr>
              <a:spcAft>
                <a:spcPts val="600"/>
              </a:spcAft>
            </a:pPr>
            <a:endParaRPr lang="es-PE" sz="1400" b="1" dirty="0">
              <a:latin typeface="Calibri" charset="0"/>
              <a:ea typeface="Calibri" charset="0"/>
              <a:cs typeface="Calibri" charset="0"/>
            </a:endParaRPr>
          </a:p>
          <a:p>
            <a:pPr marL="7938" indent="-7938" algn="ctr"/>
            <a:r>
              <a:rPr lang="es-PE" b="1" dirty="0">
                <a:solidFill>
                  <a:srgbClr val="714FA0"/>
                </a:solidFill>
                <a:latin typeface="Calibri" charset="0"/>
                <a:ea typeface="Calibri" charset="0"/>
                <a:cs typeface="Calibri" charset="0"/>
              </a:rPr>
              <a:t>La producción esbelta inicia con un enfoque en el cliente</a:t>
            </a:r>
          </a:p>
          <a:p>
            <a:pPr marL="180975" indent="-180975">
              <a:buFont typeface="Arial" charset="0"/>
              <a:buChar char="•"/>
            </a:pPr>
            <a:endParaRPr lang="es-ES" sz="1400" u="sng" dirty="0">
              <a:solidFill>
                <a:schemeClr val="tx2">
                  <a:lumMod val="50000"/>
                </a:schemeClr>
              </a:solidFill>
              <a:latin typeface="Calibri" charset="0"/>
              <a:ea typeface="Calibri" charset="0"/>
              <a:cs typeface="Calibri" charset="0"/>
            </a:endParaRPr>
          </a:p>
          <a:p>
            <a:pPr marL="180975" indent="-180975">
              <a:buFont typeface="Arial" charset="0"/>
              <a:buChar char="•"/>
            </a:pPr>
            <a:r>
              <a:rPr lang="es-ES" sz="1600" u="sng" dirty="0">
                <a:latin typeface="Calibri" charset="0"/>
                <a:ea typeface="Calibri" charset="0"/>
                <a:cs typeface="Calibri" charset="0"/>
              </a:rPr>
              <a:t>Entender</a:t>
            </a:r>
            <a:r>
              <a:rPr lang="es-ES" sz="1600" dirty="0">
                <a:latin typeface="Calibri" charset="0"/>
                <a:ea typeface="Calibri" charset="0"/>
                <a:cs typeface="Calibri" charset="0"/>
              </a:rPr>
              <a:t> lo que el </a:t>
            </a:r>
            <a:r>
              <a:rPr lang="es-ES" sz="1600" u="sng" dirty="0">
                <a:latin typeface="Calibri" charset="0"/>
                <a:ea typeface="Calibri" charset="0"/>
                <a:cs typeface="Calibri" charset="0"/>
              </a:rPr>
              <a:t>cliente quiere </a:t>
            </a:r>
            <a:r>
              <a:rPr lang="es-ES" sz="1600" dirty="0">
                <a:latin typeface="Calibri" charset="0"/>
                <a:ea typeface="Calibri" charset="0"/>
                <a:cs typeface="Calibri" charset="0"/>
              </a:rPr>
              <a:t>y garantizar que lo </a:t>
            </a:r>
            <a:r>
              <a:rPr lang="es-ES" sz="1600" u="sng" dirty="0">
                <a:latin typeface="Calibri" charset="0"/>
                <a:ea typeface="Calibri" charset="0"/>
                <a:cs typeface="Calibri" charset="0"/>
              </a:rPr>
              <a:t>reciba</a:t>
            </a:r>
            <a:r>
              <a:rPr lang="es-ES" sz="1600" dirty="0">
                <a:latin typeface="Calibri" charset="0"/>
                <a:ea typeface="Calibri" charset="0"/>
                <a:cs typeface="Calibri" charset="0"/>
              </a:rPr>
              <a:t>, y asegurar su </a:t>
            </a:r>
            <a:r>
              <a:rPr lang="es-ES" sz="1600" u="sng" dirty="0">
                <a:latin typeface="Calibri" charset="0"/>
                <a:ea typeface="Calibri" charset="0"/>
                <a:cs typeface="Calibri" charset="0"/>
              </a:rPr>
              <a:t>retroalimentación</a:t>
            </a:r>
            <a:r>
              <a:rPr lang="es-ES" sz="1600" dirty="0">
                <a:latin typeface="Calibri" charset="0"/>
                <a:ea typeface="Calibri" charset="0"/>
                <a:cs typeface="Calibri" charset="0"/>
              </a:rPr>
              <a:t>, son los puntos de partida de la producción esbelta.</a:t>
            </a:r>
          </a:p>
          <a:p>
            <a:pPr marL="180975" indent="-180975">
              <a:buFont typeface="Arial" charset="0"/>
              <a:buChar char="•"/>
            </a:pPr>
            <a:endParaRPr lang="es-ES" sz="1600" dirty="0">
              <a:latin typeface="Calibri" charset="0"/>
              <a:ea typeface="Calibri" charset="0"/>
              <a:cs typeface="Calibri" charset="0"/>
            </a:endParaRPr>
          </a:p>
          <a:p>
            <a:pPr marL="180975" indent="-180975">
              <a:buFont typeface="Arial" charset="0"/>
              <a:buChar char="•"/>
            </a:pPr>
            <a:r>
              <a:rPr lang="es-ES" sz="1600" dirty="0">
                <a:latin typeface="Calibri" charset="0"/>
                <a:ea typeface="Calibri" charset="0"/>
                <a:cs typeface="Calibri" charset="0"/>
              </a:rPr>
              <a:t>Las operaciones esbeltas significan identificar el valor que es importante para el cliente mediante el análisis de todas las actividades requeridas para elaborar el producto y después optimizar todo el proceso desde el punto de vista del cliente.</a:t>
            </a:r>
            <a:endParaRPr lang="es-PE" sz="1600" dirty="0">
              <a:latin typeface="Calibri" charset="0"/>
              <a:ea typeface="Calibri" charset="0"/>
              <a:cs typeface="Calibri"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388" y="921957"/>
            <a:ext cx="3924300" cy="4312031"/>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103055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13" y="918129"/>
            <a:ext cx="3730531" cy="3031599"/>
          </a:xfrm>
          <a:prstGeom prst="rect">
            <a:avLst/>
          </a:prstGeom>
        </p:spPr>
        <p:txBody>
          <a:bodyPr vert="horz" wrap="square" lIns="0" tIns="0" rIns="0" bIns="0" rtlCol="0" anchor="t">
            <a:spAutoFit/>
          </a:bodyPr>
          <a:lstStyle/>
          <a:p>
            <a:pPr>
              <a:spcAft>
                <a:spcPts val="600"/>
              </a:spcAft>
            </a:pPr>
            <a:r>
              <a:rPr lang="es-PE" sz="1600" b="1" dirty="0">
                <a:latin typeface="Calibri" charset="0"/>
                <a:ea typeface="Calibri" charset="0"/>
                <a:cs typeface="Calibri" charset="0"/>
              </a:rPr>
              <a:t>OPERACIONES LEAN EN LOS SERVICIOS</a:t>
            </a:r>
          </a:p>
          <a:p>
            <a:r>
              <a:rPr lang="es-ES" sz="1600" dirty="0">
                <a:latin typeface="Calibri" charset="0"/>
                <a:ea typeface="Calibri" charset="0"/>
                <a:cs typeface="Calibri" charset="0"/>
              </a:rPr>
              <a:t>Las características de las operaciones esbeltas se aplican a los servicios igual que se hace en otros sectores. </a:t>
            </a:r>
          </a:p>
          <a:p>
            <a:endParaRPr lang="es-ES" sz="1600" dirty="0">
              <a:latin typeface="Calibri" charset="0"/>
              <a:ea typeface="Calibri" charset="0"/>
              <a:cs typeface="Calibri" charset="0"/>
            </a:endParaRPr>
          </a:p>
          <a:p>
            <a:pPr marL="180975" indent="-180975">
              <a:buClr>
                <a:srgbClr val="67529F"/>
              </a:buClr>
              <a:buFont typeface="Arial" charset="0"/>
              <a:buChar char="•"/>
            </a:pPr>
            <a:r>
              <a:rPr lang="es-ES" sz="1600" b="1" dirty="0">
                <a:solidFill>
                  <a:srgbClr val="714FA0"/>
                </a:solidFill>
                <a:latin typeface="Calibri" charset="0"/>
                <a:ea typeface="Calibri" charset="0"/>
                <a:cs typeface="Calibri" charset="0"/>
              </a:rPr>
              <a:t>PROVEEDORES:</a:t>
            </a:r>
            <a:r>
              <a:rPr lang="es-ES" sz="1600" dirty="0">
                <a:solidFill>
                  <a:srgbClr val="714FA0"/>
                </a:solidFill>
                <a:latin typeface="Calibri" charset="0"/>
                <a:ea typeface="Calibri" charset="0"/>
                <a:cs typeface="Calibri" charset="0"/>
              </a:rPr>
              <a:t> </a:t>
            </a:r>
            <a:r>
              <a:rPr lang="es-ES" sz="1600" dirty="0">
                <a:latin typeface="Calibri" charset="0"/>
                <a:ea typeface="Calibri" charset="0"/>
                <a:cs typeface="Calibri" charset="0"/>
              </a:rPr>
              <a:t>Como se ha mencionado, casi todos los restaurantes negocian con sus proveedores con base en un sistema JIT. Los que no lo hacen suelen fracasar. El desperdicio es demasiado evidente la comida se echa a perder y los clientes se quejan o se enferman.</a:t>
            </a:r>
            <a:endParaRPr lang="es-PE" sz="1600" dirty="0">
              <a:latin typeface="Calibri" charset="0"/>
              <a:ea typeface="Calibri" charset="0"/>
              <a:cs typeface="Calibri" charset="0"/>
            </a:endParaRP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5249"/>
          <a:stretch/>
        </p:blipFill>
        <p:spPr>
          <a:xfrm>
            <a:off x="4760532" y="912813"/>
            <a:ext cx="3915155" cy="2124075"/>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10451" b="10011"/>
          <a:stretch/>
        </p:blipFill>
        <p:spPr>
          <a:xfrm>
            <a:off x="4751388" y="3149645"/>
            <a:ext cx="3924299" cy="208192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97709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810" y="916557"/>
            <a:ext cx="3797404" cy="4016484"/>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r>
              <a:rPr lang="es-ES" sz="1400" dirty="0">
                <a:latin typeface="Calibri" charset="0"/>
                <a:ea typeface="Calibri" charset="0"/>
                <a:cs typeface="Calibri" charset="0"/>
              </a:rPr>
              <a:t>Las características de las operaciones esbeltas </a:t>
            </a:r>
            <a:br>
              <a:rPr lang="es-ES" sz="1400" dirty="0">
                <a:latin typeface="Calibri" charset="0"/>
                <a:ea typeface="Calibri" charset="0"/>
                <a:cs typeface="Calibri" charset="0"/>
              </a:rPr>
            </a:br>
            <a:r>
              <a:rPr lang="es-ES" sz="1400" dirty="0">
                <a:latin typeface="Calibri" charset="0"/>
                <a:ea typeface="Calibri" charset="0"/>
                <a:cs typeface="Calibri" charset="0"/>
              </a:rPr>
              <a:t>se aplican a los servicios igual que se hace en </a:t>
            </a:r>
            <a:br>
              <a:rPr lang="es-ES" sz="1400" dirty="0">
                <a:latin typeface="Calibri" charset="0"/>
                <a:ea typeface="Calibri" charset="0"/>
                <a:cs typeface="Calibri" charset="0"/>
              </a:rPr>
            </a:br>
            <a:r>
              <a:rPr lang="es-ES" sz="1400" dirty="0">
                <a:latin typeface="Calibri" charset="0"/>
                <a:ea typeface="Calibri" charset="0"/>
                <a:cs typeface="Calibri" charset="0"/>
              </a:rPr>
              <a:t>otros sectores. </a:t>
            </a:r>
          </a:p>
          <a:p>
            <a:pPr marL="180975" indent="-180975">
              <a:buFont typeface="Arial" charset="0"/>
              <a:buChar char="•"/>
            </a:pPr>
            <a:endParaRPr lang="es-ES" sz="1400" dirty="0">
              <a:latin typeface="Calibri" charset="0"/>
              <a:ea typeface="Calibri" charset="0"/>
              <a:cs typeface="Calibri" charset="0"/>
            </a:endParaRPr>
          </a:p>
          <a:p>
            <a:pPr marL="180975" indent="-180975">
              <a:spcAft>
                <a:spcPts val="833"/>
              </a:spcAft>
              <a:buFont typeface="Arial" charset="0"/>
              <a:buChar char="•"/>
            </a:pPr>
            <a:r>
              <a:rPr lang="es-ES" sz="1400" b="1" dirty="0">
                <a:solidFill>
                  <a:srgbClr val="714FA0"/>
                </a:solidFill>
                <a:latin typeface="Calibri" charset="0"/>
                <a:ea typeface="Calibri" charset="0"/>
                <a:cs typeface="Calibri" charset="0"/>
              </a:rPr>
              <a:t>DISTRIBUCIONES:</a:t>
            </a:r>
            <a:r>
              <a:rPr lang="es-ES" sz="1400" dirty="0">
                <a:solidFill>
                  <a:srgbClr val="714FA0"/>
                </a:solidFill>
                <a:latin typeface="Calibri" charset="0"/>
                <a:ea typeface="Calibri" charset="0"/>
                <a:cs typeface="Calibri" charset="0"/>
              </a:rPr>
              <a:t> </a:t>
            </a:r>
            <a:r>
              <a:rPr lang="es-ES" sz="1400" dirty="0">
                <a:latin typeface="Calibri" charset="0"/>
                <a:ea typeface="Calibri" charset="0"/>
                <a:cs typeface="Calibri" charset="0"/>
              </a:rPr>
              <a:t>Las distribuciones esbeltas de instalaciones son necesarias en las cocinas de los restaurantes, donde la comida fría se debe servir fría y la caliente bien caliente. Por ejemplo, McDonald’s reconfiguró la distribución de su cocina con un alto costo para eliminar segundos de su proceso de producción, acelerando con ello la entrega a los clientes. </a:t>
            </a:r>
            <a:br>
              <a:rPr lang="es-ES" sz="1400" dirty="0">
                <a:latin typeface="Calibri" charset="0"/>
                <a:ea typeface="Calibri" charset="0"/>
                <a:cs typeface="Calibri" charset="0"/>
              </a:rPr>
            </a:br>
            <a:br>
              <a:rPr lang="es-ES" sz="1400" dirty="0">
                <a:latin typeface="Calibri" charset="0"/>
                <a:ea typeface="Calibri" charset="0"/>
                <a:cs typeface="Calibri" charset="0"/>
              </a:rPr>
            </a:br>
            <a:r>
              <a:rPr lang="es-ES" sz="1400" dirty="0">
                <a:latin typeface="Calibri" charset="0"/>
                <a:ea typeface="Calibri" charset="0"/>
                <a:cs typeface="Calibri" charset="0"/>
              </a:rPr>
              <a:t>Las distribuciones también marcan una diferencia en la sala de recuperación de equipaje de las líneas aéreas, donde los clientes esperan sus maletas justo a tiempo.</a:t>
            </a:r>
            <a:endParaRPr lang="es-PE" sz="1400" dirty="0">
              <a:latin typeface="Calibri" charset="0"/>
              <a:ea typeface="Calibri" charset="0"/>
              <a:cs typeface="Calibri" charset="0"/>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60532" y="927273"/>
            <a:ext cx="3915155" cy="2109615"/>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60531" y="3147304"/>
            <a:ext cx="3915155" cy="208668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08660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276" y="918385"/>
            <a:ext cx="3810692" cy="3524042"/>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r>
              <a:rPr lang="es-ES" sz="1400" dirty="0">
                <a:latin typeface="Calibri" charset="0"/>
                <a:ea typeface="Calibri" charset="0"/>
                <a:cs typeface="Calibri" charset="0"/>
              </a:rPr>
              <a:t>Las características de las operaciones esbeltas </a:t>
            </a:r>
            <a:br>
              <a:rPr lang="es-ES" sz="1400" dirty="0">
                <a:latin typeface="Calibri" charset="0"/>
                <a:ea typeface="Calibri" charset="0"/>
                <a:cs typeface="Calibri" charset="0"/>
              </a:rPr>
            </a:br>
            <a:r>
              <a:rPr lang="es-ES" sz="1400" dirty="0">
                <a:latin typeface="Calibri" charset="0"/>
                <a:ea typeface="Calibri" charset="0"/>
                <a:cs typeface="Calibri" charset="0"/>
              </a:rPr>
              <a:t>se aplican a los servicios igual que se hace en </a:t>
            </a:r>
            <a:br>
              <a:rPr lang="es-ES" sz="1400" dirty="0">
                <a:latin typeface="Calibri" charset="0"/>
                <a:ea typeface="Calibri" charset="0"/>
                <a:cs typeface="Calibri" charset="0"/>
              </a:rPr>
            </a:br>
            <a:r>
              <a:rPr lang="es-ES" sz="1400" dirty="0">
                <a:latin typeface="Calibri" charset="0"/>
                <a:ea typeface="Calibri" charset="0"/>
                <a:cs typeface="Calibri" charset="0"/>
              </a:rPr>
              <a:t>otros sectores. </a:t>
            </a:r>
          </a:p>
          <a:p>
            <a:endParaRPr lang="es-ES" sz="1400" dirty="0">
              <a:latin typeface="Calibri" charset="0"/>
              <a:ea typeface="Calibri" charset="0"/>
              <a:cs typeface="Calibri" charset="0"/>
            </a:endParaRPr>
          </a:p>
          <a:p>
            <a:pPr marL="180975" indent="-180975">
              <a:buFont typeface="Arial" charset="0"/>
              <a:buChar char="•"/>
            </a:pPr>
            <a:r>
              <a:rPr lang="es-ES" sz="1400" b="1" dirty="0">
                <a:solidFill>
                  <a:srgbClr val="67529F"/>
                </a:solidFill>
                <a:latin typeface="Calibri" charset="0"/>
                <a:ea typeface="Calibri" charset="0"/>
                <a:cs typeface="Calibri" charset="0"/>
              </a:rPr>
              <a:t>INVENTARIO</a:t>
            </a:r>
            <a:r>
              <a:rPr lang="es-ES" sz="1400" dirty="0">
                <a:solidFill>
                  <a:srgbClr val="67529F"/>
                </a:solidFill>
                <a:latin typeface="Calibri" charset="0"/>
                <a:ea typeface="Calibri" charset="0"/>
                <a:cs typeface="Calibri" charset="0"/>
              </a:rPr>
              <a:t> </a:t>
            </a:r>
            <a:r>
              <a:rPr lang="es-ES" sz="1400" dirty="0">
                <a:latin typeface="Calibri" charset="0"/>
                <a:ea typeface="Calibri" charset="0"/>
                <a:cs typeface="Calibri" charset="0"/>
              </a:rPr>
              <a:t>Los corredores de bolsa bajan diariamente el inventario a cerca de cero. La mayor parte de las órdenes para comprar o vender ocurren justo a tiempo porque una compra o venta no realizada no es aceptable para la mayoría de los clientes. Un corredor de bolsa podría estar en serios problemas si deja en inventario una transacción sin realizar. De manera similar, McDonald’s mantiene un inventario de bienes terminados de sólo 10 minutos, después lo tira a la basura.</a:t>
            </a:r>
            <a:endParaRPr lang="es-PE" sz="1400" dirty="0">
              <a:latin typeface="Calibri" charset="0"/>
              <a:ea typeface="Calibri" charset="0"/>
              <a:cs typeface="Calibri" charset="0"/>
            </a:endParaRPr>
          </a:p>
        </p:txBody>
      </p:sp>
      <p:pic>
        <p:nvPicPr>
          <p:cNvPr id="4" name="Imagen 3"/>
          <p:cNvPicPr>
            <a:picLocks noChangeAspect="1"/>
          </p:cNvPicPr>
          <p:nvPr/>
        </p:nvPicPr>
        <p:blipFill rotWithShape="1">
          <a:blip r:embed="rId3">
            <a:extLst>
              <a:ext uri="{28A0092B-C50C-407E-A947-70E740481C1C}">
                <a14:useLocalDpi xmlns:a14="http://schemas.microsoft.com/office/drawing/2010/main"/>
              </a:ext>
            </a:extLst>
          </a:blip>
          <a:srcRect l="1312" t="3804" r="12995" b="6760"/>
          <a:stretch/>
        </p:blipFill>
        <p:spPr>
          <a:xfrm>
            <a:off x="4760532" y="912813"/>
            <a:ext cx="3915156" cy="4321174"/>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646614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897" y="919639"/>
            <a:ext cx="3879572" cy="4385816"/>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r>
              <a:rPr lang="es-ES" sz="1400" dirty="0">
                <a:latin typeface="Calibri" charset="0"/>
                <a:ea typeface="Calibri" charset="0"/>
                <a:cs typeface="Calibri" charset="0"/>
              </a:rPr>
              <a:t>Las características de las operaciones esbeltas </a:t>
            </a:r>
            <a:br>
              <a:rPr lang="es-ES" sz="1400" dirty="0">
                <a:latin typeface="Calibri" charset="0"/>
                <a:ea typeface="Calibri" charset="0"/>
                <a:cs typeface="Calibri" charset="0"/>
              </a:rPr>
            </a:br>
            <a:r>
              <a:rPr lang="es-ES" sz="1400" dirty="0">
                <a:latin typeface="Calibri" charset="0"/>
                <a:ea typeface="Calibri" charset="0"/>
                <a:cs typeface="Calibri" charset="0"/>
              </a:rPr>
              <a:t>se aplican a los servicios igual que se hace en </a:t>
            </a:r>
            <a:br>
              <a:rPr lang="es-ES" sz="1400" dirty="0">
                <a:latin typeface="Calibri" charset="0"/>
                <a:ea typeface="Calibri" charset="0"/>
                <a:cs typeface="Calibri" charset="0"/>
              </a:rPr>
            </a:br>
            <a:r>
              <a:rPr lang="es-ES" sz="1400" dirty="0">
                <a:latin typeface="Calibri" charset="0"/>
                <a:ea typeface="Calibri" charset="0"/>
                <a:cs typeface="Calibri" charset="0"/>
              </a:rPr>
              <a:t>otros sectores. </a:t>
            </a:r>
          </a:p>
          <a:p>
            <a:endParaRPr lang="es-ES" sz="1400" dirty="0">
              <a:solidFill>
                <a:srgbClr val="67529F"/>
              </a:solidFill>
              <a:latin typeface="Calibri" charset="0"/>
              <a:ea typeface="Calibri" charset="0"/>
              <a:cs typeface="Calibri" charset="0"/>
            </a:endParaRPr>
          </a:p>
          <a:p>
            <a:pPr marL="180975" indent="-180975">
              <a:buFont typeface="Arial" charset="0"/>
              <a:buChar char="•"/>
            </a:pPr>
            <a:r>
              <a:rPr lang="es-ES" sz="1400" b="1" dirty="0">
                <a:solidFill>
                  <a:srgbClr val="67529F"/>
                </a:solidFill>
                <a:latin typeface="Calibri" charset="0"/>
                <a:ea typeface="Calibri" charset="0"/>
                <a:cs typeface="Calibri" charset="0"/>
              </a:rPr>
              <a:t>PROGRAMACIÓN</a:t>
            </a:r>
            <a:r>
              <a:rPr lang="es-ES" sz="1400" dirty="0">
                <a:solidFill>
                  <a:srgbClr val="67529F"/>
                </a:solidFill>
                <a:latin typeface="Calibri" charset="0"/>
                <a:ea typeface="Calibri" charset="0"/>
                <a:cs typeface="Calibri" charset="0"/>
              </a:rPr>
              <a:t> </a:t>
            </a:r>
            <a:r>
              <a:rPr lang="es-ES" sz="1400" dirty="0">
                <a:latin typeface="Calibri" charset="0"/>
                <a:ea typeface="Calibri" charset="0"/>
                <a:cs typeface="Calibri" charset="0"/>
              </a:rPr>
              <a:t>En los mostradores de boletos de las líneas aéreas, el enfoque del sistema es en la demanda de los clientes, pero en lugar de satisfacerla con el inventario de un producto tangible, debe satisfacerse con personal. Mediante una programación elaborada, el personal de mostrador de las líneas aéreas se presenta a trabajar justo a tiempo para cubrir los picos de la demanda de los clientes.</a:t>
            </a:r>
            <a:br>
              <a:rPr lang="es-ES" sz="1400" dirty="0">
                <a:latin typeface="Calibri" charset="0"/>
                <a:ea typeface="Calibri" charset="0"/>
                <a:cs typeface="Calibri" charset="0"/>
              </a:rPr>
            </a:br>
            <a:br>
              <a:rPr lang="es-ES" sz="1400" dirty="0">
                <a:latin typeface="Calibri" charset="0"/>
                <a:ea typeface="Calibri" charset="0"/>
                <a:cs typeface="Calibri" charset="0"/>
              </a:rPr>
            </a:br>
            <a:r>
              <a:rPr lang="es-ES" sz="1400" dirty="0">
                <a:latin typeface="Calibri" charset="0"/>
                <a:ea typeface="Calibri" charset="0"/>
                <a:cs typeface="Calibri" charset="0"/>
              </a:rPr>
              <a:t>En otras palabras, se programa al personal en lugar de a las “cosas” del inventario. En un salón de belleza el enfoque es ligeramente distinto: </a:t>
            </a:r>
            <a:br>
              <a:rPr lang="es-ES" sz="1400" dirty="0">
                <a:latin typeface="Calibri" charset="0"/>
                <a:ea typeface="Calibri" charset="0"/>
                <a:cs typeface="Calibri" charset="0"/>
              </a:rPr>
            </a:br>
            <a:r>
              <a:rPr lang="es-ES" sz="1400" dirty="0">
                <a:latin typeface="Calibri" charset="0"/>
                <a:ea typeface="Calibri" charset="0"/>
                <a:cs typeface="Calibri" charset="0"/>
              </a:rPr>
              <a:t>se programa al cliente para asegurar un </a:t>
            </a:r>
            <a:br>
              <a:rPr lang="es-ES" sz="1400" dirty="0">
                <a:latin typeface="Calibri" charset="0"/>
                <a:ea typeface="Calibri" charset="0"/>
                <a:cs typeface="Calibri" charset="0"/>
              </a:rPr>
            </a:br>
            <a:r>
              <a:rPr lang="es-ES" sz="1400" dirty="0">
                <a:latin typeface="Calibri" charset="0"/>
                <a:ea typeface="Calibri" charset="0"/>
                <a:cs typeface="Calibri" charset="0"/>
              </a:rPr>
              <a:t>servicio rápido. </a:t>
            </a:r>
            <a:endParaRPr lang="es-PE" sz="1400" dirty="0">
              <a:latin typeface="Calibri" charset="0"/>
              <a:ea typeface="Calibri" charset="0"/>
              <a:cs typeface="Calibri"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a:ext>
            </a:extLst>
          </a:blip>
          <a:srcRect t="8908" b="1"/>
          <a:stretch/>
        </p:blipFill>
        <p:spPr>
          <a:xfrm>
            <a:off x="4760532" y="912813"/>
            <a:ext cx="3915156" cy="432117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67826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2"/>
            <a:ext cx="5521727" cy="1077218"/>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Comprender el significado de Lean</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Comprender y explicar los 8 desperdicios según la filosofía Lean.</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Explicar cómo funcionan las operaciones Lean en los servicios.</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a:blip r:embed="rId3">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0461"/>
            <a:ext cx="118814" cy="121369"/>
          </a:xfrm>
          <a:prstGeom prst="rect">
            <a:avLst/>
          </a:prstGeom>
        </p:spPr>
      </p:pic>
      <p:pic>
        <p:nvPicPr>
          <p:cNvPr id="19" name="Imagen 18"/>
          <p:cNvPicPr>
            <a:picLocks noChangeAspect="1"/>
          </p:cNvPicPr>
          <p:nvPr/>
        </p:nvPicPr>
        <p:blipFill>
          <a:blip r:embed="rId4"/>
          <a:stretch>
            <a:fillRect/>
          </a:stretch>
        </p:blipFill>
        <p:spPr>
          <a:xfrm>
            <a:off x="1008063" y="1391408"/>
            <a:ext cx="118814" cy="121369"/>
          </a:xfrm>
          <a:prstGeom prst="rect">
            <a:avLst/>
          </a:prstGeom>
        </p:spPr>
      </p:pic>
      <p:pic>
        <p:nvPicPr>
          <p:cNvPr id="10" name="Imagen 9"/>
          <p:cNvPicPr>
            <a:picLocks noChangeAspect="1"/>
          </p:cNvPicPr>
          <p:nvPr/>
        </p:nvPicPr>
        <p:blipFill>
          <a:blip r:embed="rId4"/>
          <a:stretch>
            <a:fillRect/>
          </a:stretch>
        </p:blipFill>
        <p:spPr>
          <a:xfrm>
            <a:off x="1008063" y="1822355"/>
            <a:ext cx="118814" cy="121369"/>
          </a:xfrm>
          <a:prstGeom prst="rect">
            <a:avLst/>
          </a:prstGeom>
        </p:spPr>
      </p:pic>
      <p:sp>
        <p:nvSpPr>
          <p:cNvPr id="11" name="Rectangle 5">
            <a:extLst>
              <a:ext uri="{FF2B5EF4-FFF2-40B4-BE49-F238E27FC236}">
                <a16:creationId xmlns:a16="http://schemas.microsoft.com/office/drawing/2014/main" id="{3A19F87C-C9D5-F444-8E7C-3D1A444EDE0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2972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072810" cy="2369880"/>
          </a:xfrm>
          <a:prstGeom prst="rect">
            <a:avLst/>
          </a:prstGeom>
        </p:spPr>
        <p:txBody>
          <a:bodyPr vert="horz" wrap="square" lIns="0" tIns="0" rIns="0" bIns="0" rtlCol="0">
            <a:spAutoFit/>
          </a:bodyPr>
          <a:lstStyle/>
          <a:p>
            <a:pPr lvl="0"/>
            <a:r>
              <a:rPr lang="es-ES" sz="1400">
                <a:latin typeface="Calibri" charset="0"/>
                <a:ea typeface="Calibri" charset="0"/>
                <a:cs typeface="Calibri" charset="0"/>
              </a:rPr>
              <a:t>La idea básica de LEAN es maximizar el valor hacia el cliente, minimizando los desperdicios.</a:t>
            </a:r>
          </a:p>
          <a:p>
            <a:pPr lvl="0"/>
            <a:endParaRPr lang="es-PE" sz="1400" dirty="0">
              <a:latin typeface="Calibri" charset="0"/>
              <a:ea typeface="Calibri" charset="0"/>
              <a:cs typeface="Calibri" charset="0"/>
            </a:endParaRPr>
          </a:p>
          <a:p>
            <a:pPr lvl="0"/>
            <a:r>
              <a:rPr lang="es-ES" sz="1400" dirty="0">
                <a:latin typeface="Calibri" charset="0"/>
                <a:ea typeface="Calibri" charset="0"/>
                <a:cs typeface="Calibri" charset="0"/>
              </a:rPr>
              <a:t>Se crea más valor para los clientes, usando menos recursos.</a:t>
            </a:r>
          </a:p>
          <a:p>
            <a:pPr lvl="0"/>
            <a:endParaRPr lang="es-PE" sz="1400" dirty="0">
              <a:latin typeface="Calibri" charset="0"/>
              <a:ea typeface="Calibri" charset="0"/>
              <a:cs typeface="Calibri" charset="0"/>
            </a:endParaRPr>
          </a:p>
          <a:p>
            <a:pPr lvl="0"/>
            <a:r>
              <a:rPr lang="es-ES" sz="1400" dirty="0">
                <a:latin typeface="Calibri" charset="0"/>
                <a:ea typeface="Calibri" charset="0"/>
                <a:cs typeface="Calibri" charset="0"/>
              </a:rPr>
              <a:t>Eliminado los desperdicios en los procesos, en las cadenas de valor, se pueden crear flujos de trabajo que tengan niveles de alto desempeño. </a:t>
            </a:r>
          </a:p>
          <a:p>
            <a:pPr lvl="0"/>
            <a:endParaRPr lang="es-PE" sz="1400" dirty="0">
              <a:latin typeface="Calibri" charset="0"/>
              <a:ea typeface="Calibri" charset="0"/>
              <a:cs typeface="Calibri" charset="0"/>
            </a:endParaRPr>
          </a:p>
          <a:p>
            <a:pPr lvl="0"/>
            <a:r>
              <a:rPr lang="es-ES" sz="1400" dirty="0">
                <a:latin typeface="Calibri" charset="0"/>
                <a:ea typeface="Calibri" charset="0"/>
                <a:cs typeface="Calibri" charset="0"/>
              </a:rPr>
              <a:t>Los resultados que se pueden lograr son: reducción del esfuerzo humano, reducción de inversiones, altos retornos de inversión (ROI), y rápidas respuestas a las demandas de los clientes.</a:t>
            </a:r>
            <a:endParaRPr lang="es-PE" sz="1400" dirty="0">
              <a:latin typeface="Calibri" charset="0"/>
              <a:ea typeface="Calibri" charset="0"/>
              <a:cs typeface="Calibri" charset="0"/>
            </a:endParaRP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599830"/>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9" name="Imagen 8"/>
          <p:cNvPicPr>
            <a:picLocks noChangeAspect="1"/>
          </p:cNvPicPr>
          <p:nvPr/>
        </p:nvPicPr>
        <p:blipFill>
          <a:blip r:embed="rId3"/>
          <a:stretch>
            <a:fillRect/>
          </a:stretch>
        </p:blipFill>
        <p:spPr>
          <a:xfrm>
            <a:off x="1011260" y="2038980"/>
            <a:ext cx="114138" cy="117546"/>
          </a:xfrm>
          <a:prstGeom prst="rect">
            <a:avLst/>
          </a:prstGeom>
        </p:spPr>
      </p:pic>
      <p:pic>
        <p:nvPicPr>
          <p:cNvPr id="10" name="Imagen 9"/>
          <p:cNvPicPr>
            <a:picLocks noChangeAspect="1"/>
          </p:cNvPicPr>
          <p:nvPr/>
        </p:nvPicPr>
        <p:blipFill>
          <a:blip r:embed="rId3"/>
          <a:stretch>
            <a:fillRect/>
          </a:stretch>
        </p:blipFill>
        <p:spPr>
          <a:xfrm>
            <a:off x="1011260" y="2674249"/>
            <a:ext cx="114138" cy="117546"/>
          </a:xfrm>
          <a:prstGeom prst="rect">
            <a:avLst/>
          </a:prstGeom>
        </p:spPr>
      </p:pic>
      <p:sp>
        <p:nvSpPr>
          <p:cNvPr id="11" name="Rectangle 5">
            <a:extLst>
              <a:ext uri="{FF2B5EF4-FFF2-40B4-BE49-F238E27FC236}">
                <a16:creationId xmlns:a16="http://schemas.microsoft.com/office/drawing/2014/main" id="{389D5460-6270-BE45-B3FB-D7A8FDCDC51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1425438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329181" cy="861774"/>
          </a:xfrm>
          <a:prstGeom prst="rect">
            <a:avLst/>
          </a:prstGeom>
        </p:spPr>
        <p:txBody>
          <a:bodyPr vert="horz" wrap="square" lIns="0" tIns="0" rIns="0" bIns="0" rtlCol="0">
            <a:spAutoFit/>
          </a:bodyPr>
          <a:lstStyle/>
          <a:p>
            <a:pPr marL="7938" indent="-7938">
              <a:spcBef>
                <a:spcPts val="0"/>
              </a:spcBef>
            </a:pPr>
            <a:r>
              <a:rPr lang="es-PE" sz="1400" dirty="0">
                <a:latin typeface="Calibri" charset="0"/>
                <a:ea typeface="Calibri" charset="0"/>
                <a:cs typeface="Calibri" charset="0"/>
              </a:rPr>
              <a:t>Render, B; Heizer, J (2009). “Principios de Administración de Operaciones”. 7ma edición. México, D.F. México. Editorial Pearson. </a:t>
            </a:r>
          </a:p>
          <a:p>
            <a:pPr marL="180975" indent="-180975">
              <a:spcBef>
                <a:spcPts val="0"/>
              </a:spcBef>
            </a:pPr>
            <a:endParaRPr lang="es-PE" sz="1400" dirty="0">
              <a:latin typeface="Calibri" charset="0"/>
              <a:ea typeface="Calibri" charset="0"/>
              <a:cs typeface="Calibri" charset="0"/>
            </a:endParaRPr>
          </a:p>
          <a:p>
            <a:pPr marL="180975" indent="-180975">
              <a:spcBef>
                <a:spcPts val="0"/>
              </a:spcBef>
            </a:pPr>
            <a:r>
              <a:rPr lang="es-PE" sz="1400" dirty="0">
                <a:latin typeface="Calibri" charset="0"/>
                <a:ea typeface="Calibri" charset="0"/>
                <a:cs typeface="Calibri" charset="0"/>
              </a:rPr>
              <a:t>Articulo Pometech International Perú, Diciembre 2015</a:t>
            </a: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609023"/>
            <a:ext cx="103867" cy="106967"/>
          </a:xfrm>
          <a:prstGeom prst="rect">
            <a:avLst/>
          </a:prstGeom>
        </p:spPr>
      </p:pic>
      <p:sp>
        <p:nvSpPr>
          <p:cNvPr id="11" name="Rectangle 5">
            <a:extLst>
              <a:ext uri="{FF2B5EF4-FFF2-40B4-BE49-F238E27FC236}">
                <a16:creationId xmlns:a16="http://schemas.microsoft.com/office/drawing/2014/main" id="{E419862F-925E-514C-B263-97918C6016C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MX" sz="2800" b="1" dirty="0">
                <a:solidFill>
                  <a:schemeClr val="bg1"/>
                </a:solidFill>
                <a:latin typeface="Graphik Bold" charset="0"/>
                <a:ea typeface="Graphik Bold" charset="0"/>
                <a:cs typeface="Graphik Bold" charset="0"/>
              </a:rPr>
              <a:t>¿QUÉ ES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0495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196" y="916771"/>
            <a:ext cx="7719531" cy="1061829"/>
          </a:xfrm>
          <a:prstGeom prst="rect">
            <a:avLst/>
          </a:prstGeom>
        </p:spPr>
        <p:txBody>
          <a:bodyPr vert="horz" wrap="square" lIns="0" tIns="0" rIns="0" bIns="0" rtlCol="0">
            <a:spAutoFit/>
          </a:bodyPr>
          <a:lstStyle/>
          <a:p>
            <a:pPr>
              <a:spcAft>
                <a:spcPts val="600"/>
              </a:spcAft>
            </a:pPr>
            <a:r>
              <a:rPr lang="en-US" sz="1600" b="1" dirty="0">
                <a:latin typeface="Calibri" charset="0"/>
                <a:ea typeface="Calibri" charset="0"/>
                <a:cs typeface="Calibri" charset="0"/>
              </a:rPr>
              <a:t>LEAN</a:t>
            </a:r>
            <a:endParaRPr lang="es-PE" sz="1600" b="1" dirty="0">
              <a:latin typeface="Calibri" charset="0"/>
              <a:ea typeface="Calibri" charset="0"/>
              <a:cs typeface="Calibri" charset="0"/>
            </a:endParaRPr>
          </a:p>
          <a:p>
            <a:r>
              <a:rPr lang="es-PE" sz="1600" dirty="0">
                <a:latin typeface="Calibri" charset="0"/>
                <a:ea typeface="Calibri" charset="0"/>
                <a:cs typeface="Calibri" charset="0"/>
              </a:rPr>
              <a:t>La idea básica de LEAN es maximizar el valor hacia el cliente, minimizando los desperdicios. En otras palabras, usando LEAN apropiadamente, se crea más valor para los clientes, usando menos recursos.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821" y="2515331"/>
            <a:ext cx="4974358" cy="2321781"/>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LEAN?</a:t>
            </a:r>
          </a:p>
        </p:txBody>
      </p:sp>
    </p:spTree>
    <p:extLst>
      <p:ext uri="{BB962C8B-B14F-4D97-AF65-F5344CB8AC3E}">
        <p14:creationId xmlns:p14="http://schemas.microsoft.com/office/powerpoint/2010/main" val="156929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413" y="915988"/>
            <a:ext cx="1731963"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¿QUÉ ES LEAN?</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LEAN?</a:t>
            </a:r>
          </a:p>
        </p:txBody>
      </p:sp>
      <p:grpSp>
        <p:nvGrpSpPr>
          <p:cNvPr id="7" name="Agrupar 6"/>
          <p:cNvGrpSpPr/>
          <p:nvPr/>
        </p:nvGrpSpPr>
        <p:grpSpPr>
          <a:xfrm>
            <a:off x="503238" y="1316736"/>
            <a:ext cx="4626546" cy="3917252"/>
            <a:chOff x="503238" y="1316736"/>
            <a:chExt cx="4248150" cy="4081012"/>
          </a:xfrm>
          <a:solidFill>
            <a:srgbClr val="D8F0F3"/>
          </a:solidFill>
        </p:grpSpPr>
        <p:sp>
          <p:nvSpPr>
            <p:cNvPr id="4" name="Rectángulo redondeado 3"/>
            <p:cNvSpPr/>
            <p:nvPr/>
          </p:nvSpPr>
          <p:spPr>
            <a:xfrm>
              <a:off x="503238" y="1316736"/>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a:solidFill>
                    <a:schemeClr val="tx1"/>
                  </a:solidFill>
                  <a:latin typeface="Calibri" charset="0"/>
                  <a:ea typeface="Calibri" charset="0"/>
                  <a:cs typeface="Calibri" charset="0"/>
                </a:rPr>
                <a:t>Lean es una</a:t>
              </a:r>
              <a:r>
                <a:rPr lang="es-PE" sz="1300" b="1">
                  <a:solidFill>
                    <a:schemeClr val="tx1"/>
                  </a:solidFill>
                  <a:latin typeface="Calibri" charset="0"/>
                  <a:ea typeface="Calibri" charset="0"/>
                  <a:cs typeface="Calibri" charset="0"/>
                </a:rPr>
                <a:t> filosofía de administración de la operación </a:t>
              </a:r>
              <a:r>
                <a:rPr lang="es-PE" sz="1300">
                  <a:solidFill>
                    <a:schemeClr val="tx1"/>
                  </a:solidFill>
                  <a:latin typeface="Calibri" charset="0"/>
                  <a:ea typeface="Calibri" charset="0"/>
                  <a:cs typeface="Calibri" charset="0"/>
                </a:rPr>
                <a:t>de una compañía.</a:t>
              </a:r>
              <a:endParaRPr lang="es-PE" sz="1300" dirty="0">
                <a:solidFill>
                  <a:schemeClr val="tx1"/>
                </a:solidFill>
                <a:latin typeface="Calibri" charset="0"/>
                <a:ea typeface="Calibri" charset="0"/>
                <a:cs typeface="Calibri" charset="0"/>
              </a:endParaRPr>
            </a:p>
          </p:txBody>
        </p:sp>
        <p:sp>
          <p:nvSpPr>
            <p:cNvPr id="14" name="Rectángulo redondeado 13"/>
            <p:cNvSpPr/>
            <p:nvPr/>
          </p:nvSpPr>
          <p:spPr>
            <a:xfrm>
              <a:off x="503238" y="2144965"/>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Lean significa </a:t>
              </a:r>
              <a:r>
                <a:rPr lang="es-PE" sz="1300" b="1" dirty="0">
                  <a:solidFill>
                    <a:schemeClr val="tx1"/>
                  </a:solidFill>
                  <a:latin typeface="Calibri" charset="0"/>
                  <a:ea typeface="Calibri" charset="0"/>
                  <a:cs typeface="Calibri" charset="0"/>
                </a:rPr>
                <a:t>hacer más con menos</a:t>
              </a:r>
              <a:r>
                <a:rPr lang="es-PE" sz="1300" dirty="0">
                  <a:solidFill>
                    <a:schemeClr val="tx1"/>
                  </a:solidFill>
                  <a:latin typeface="Calibri" charset="0"/>
                  <a:ea typeface="Calibri" charset="0"/>
                  <a:cs typeface="Calibri" charset="0"/>
                </a:rPr>
                <a:t> – menos esfuerzo y estrés de las personas, menos equipo, menos espacio, menos recursos y en menos tiempo.</a:t>
              </a:r>
            </a:p>
          </p:txBody>
        </p:sp>
        <p:sp>
          <p:nvSpPr>
            <p:cNvPr id="15" name="Rectángulo redondeado 14"/>
            <p:cNvSpPr/>
            <p:nvPr/>
          </p:nvSpPr>
          <p:spPr>
            <a:xfrm>
              <a:off x="503238" y="2973194"/>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a:solidFill>
                    <a:schemeClr val="tx1"/>
                  </a:solidFill>
                  <a:latin typeface="Calibri" charset="0"/>
                  <a:ea typeface="Calibri" charset="0"/>
                  <a:cs typeface="Calibri" charset="0"/>
                </a:rPr>
                <a:t>Acercarnos cada vez mas a </a:t>
              </a:r>
              <a:r>
                <a:rPr lang="es-PE" sz="1300" b="1">
                  <a:solidFill>
                    <a:schemeClr val="tx1"/>
                  </a:solidFill>
                  <a:latin typeface="Calibri" charset="0"/>
                  <a:ea typeface="Calibri" charset="0"/>
                  <a:cs typeface="Calibri" charset="0"/>
                </a:rPr>
                <a:t>entregarle al cliente </a:t>
              </a:r>
              <a:r>
                <a:rPr lang="es-PE" sz="1300">
                  <a:solidFill>
                    <a:schemeClr val="tx1"/>
                  </a:solidFill>
                  <a:latin typeface="Calibri" charset="0"/>
                  <a:ea typeface="Calibri" charset="0"/>
                  <a:cs typeface="Calibri" charset="0"/>
                </a:rPr>
                <a:t>exactamente lo que quiere (</a:t>
              </a:r>
              <a:r>
                <a:rPr lang="es-PE" sz="1300" b="1">
                  <a:solidFill>
                    <a:schemeClr val="tx1"/>
                  </a:solidFill>
                  <a:latin typeface="Calibri" charset="0"/>
                  <a:ea typeface="Calibri" charset="0"/>
                  <a:cs typeface="Calibri" charset="0"/>
                </a:rPr>
                <a:t>Calidad, Costo y Entrega</a:t>
              </a:r>
              <a:r>
                <a:rPr lang="es-PE" sz="1300">
                  <a:solidFill>
                    <a:schemeClr val="tx1"/>
                  </a:solidFill>
                  <a:latin typeface="Calibri" charset="0"/>
                  <a:ea typeface="Calibri" charset="0"/>
                  <a:cs typeface="Calibri" charset="0"/>
                </a:rPr>
                <a:t>), en el momento preciso que lo necesita, no antes, no después.</a:t>
              </a:r>
              <a:endParaRPr lang="es-PE" sz="1300" dirty="0">
                <a:solidFill>
                  <a:schemeClr val="tx1"/>
                </a:solidFill>
                <a:latin typeface="Calibri" charset="0"/>
                <a:ea typeface="Calibri" charset="0"/>
                <a:cs typeface="Calibri" charset="0"/>
              </a:endParaRPr>
            </a:p>
          </p:txBody>
        </p:sp>
        <p:sp>
          <p:nvSpPr>
            <p:cNvPr id="16" name="Rectángulo redondeado 15"/>
            <p:cNvSpPr/>
            <p:nvPr/>
          </p:nvSpPr>
          <p:spPr>
            <a:xfrm>
              <a:off x="503238" y="3801423"/>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En el </a:t>
              </a:r>
              <a:r>
                <a:rPr lang="es-PE" sz="1300" b="1" dirty="0">
                  <a:solidFill>
                    <a:schemeClr val="tx1"/>
                  </a:solidFill>
                  <a:latin typeface="Calibri" charset="0"/>
                  <a:ea typeface="Calibri" charset="0"/>
                  <a:cs typeface="Calibri" charset="0"/>
                </a:rPr>
                <a:t>corazón</a:t>
              </a:r>
              <a:r>
                <a:rPr lang="es-PE" sz="1300" dirty="0">
                  <a:solidFill>
                    <a:schemeClr val="tx1"/>
                  </a:solidFill>
                  <a:latin typeface="Calibri" charset="0"/>
                  <a:ea typeface="Calibri" charset="0"/>
                  <a:cs typeface="Calibri" charset="0"/>
                </a:rPr>
                <a:t> de Lean, se encuentran </a:t>
              </a:r>
              <a:r>
                <a:rPr lang="es-PE" sz="1300" b="1" dirty="0">
                  <a:solidFill>
                    <a:schemeClr val="tx1"/>
                  </a:solidFill>
                  <a:latin typeface="Calibri" charset="0"/>
                  <a:ea typeface="Calibri" charset="0"/>
                  <a:cs typeface="Calibri" charset="0"/>
                </a:rPr>
                <a:t>miembros de un equipo </a:t>
              </a:r>
              <a:r>
                <a:rPr lang="es-PE" sz="1300" dirty="0">
                  <a:solidFill>
                    <a:schemeClr val="tx1"/>
                  </a:solidFill>
                  <a:latin typeface="Calibri" charset="0"/>
                  <a:ea typeface="Calibri" charset="0"/>
                  <a:cs typeface="Calibri" charset="0"/>
                </a:rPr>
                <a:t>motivados, flexibles y resolviendo continuamente problemas.</a:t>
              </a:r>
            </a:p>
          </p:txBody>
        </p:sp>
        <p:sp>
          <p:nvSpPr>
            <p:cNvPr id="17" name="Rectángulo redondeado 16"/>
            <p:cNvSpPr/>
            <p:nvPr/>
          </p:nvSpPr>
          <p:spPr>
            <a:xfrm>
              <a:off x="503238" y="4629652"/>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Comúnmente Toyota Production System (TPS) es sinónimo de Lean Manufacturing.</a:t>
              </a:r>
            </a:p>
          </p:txBody>
        </p:sp>
      </p:gr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8002" t="-5370" r="1908" b="-1"/>
          <a:stretch/>
        </p:blipFill>
        <p:spPr>
          <a:xfrm>
            <a:off x="5129785" y="1675163"/>
            <a:ext cx="3545904" cy="2476214"/>
          </a:xfrm>
          <a:prstGeom prst="rect">
            <a:avLst/>
          </a:prstGeom>
        </p:spPr>
      </p:pic>
    </p:spTree>
    <p:extLst>
      <p:ext uri="{BB962C8B-B14F-4D97-AF65-F5344CB8AC3E}">
        <p14:creationId xmlns:p14="http://schemas.microsoft.com/office/powerpoint/2010/main" val="188674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PRINCIPIOS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30961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285" y="917808"/>
            <a:ext cx="3885328" cy="1231106"/>
          </a:xfrm>
          <a:prstGeom prst="rect">
            <a:avLst/>
          </a:prstGeom>
        </p:spPr>
        <p:txBody>
          <a:bodyPr vert="horz" wrap="square" lIns="0" tIns="0" rIns="0" bIns="0" rtlCol="0">
            <a:spAutoFit/>
          </a:bodyPr>
          <a:lstStyle/>
          <a:p>
            <a:pPr>
              <a:spcAft>
                <a:spcPts val="600"/>
              </a:spcAft>
            </a:pPr>
            <a:r>
              <a:rPr lang="en-US" sz="1500" b="1" dirty="0">
                <a:latin typeface="Calibri" charset="0"/>
                <a:ea typeface="Calibri" charset="0"/>
                <a:cs typeface="Calibri" charset="0"/>
              </a:rPr>
              <a:t>LEAN</a:t>
            </a:r>
            <a:endParaRPr lang="es-PE" sz="1500" b="1" dirty="0">
              <a:latin typeface="Calibri" charset="0"/>
              <a:ea typeface="Calibri" charset="0"/>
              <a:cs typeface="Calibri" charset="0"/>
            </a:endParaRPr>
          </a:p>
          <a:p>
            <a:pPr>
              <a:spcAft>
                <a:spcPts val="833"/>
              </a:spcAft>
            </a:pPr>
            <a:r>
              <a:rPr lang="es-ES" sz="1500" dirty="0">
                <a:latin typeface="Calibri" charset="0"/>
                <a:ea typeface="Calibri" charset="0"/>
                <a:cs typeface="Calibri" charset="0"/>
              </a:rPr>
              <a:t>Eliminando los desperdicios en los procesos, en las cadenas de valor, se pueden crear flujos de trabajo que tengan niveles de alto desempeño. Los resultados que se pueden lograr son:</a:t>
            </a:r>
            <a:endParaRPr lang="es-PE" sz="1500" dirty="0">
              <a:latin typeface="Calibri" charset="0"/>
              <a:ea typeface="Calibri" charset="0"/>
              <a:cs typeface="Calibri"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PRINCIPIOS LEAN</a:t>
            </a:r>
          </a:p>
        </p:txBody>
      </p:sp>
      <p:sp>
        <p:nvSpPr>
          <p:cNvPr id="11" name="Rectángulo redondeado 10"/>
          <p:cNvSpPr/>
          <p:nvPr/>
        </p:nvSpPr>
        <p:spPr>
          <a:xfrm>
            <a:off x="503238" y="2495011"/>
            <a:ext cx="3889375" cy="450353"/>
          </a:xfrm>
          <a:prstGeom prst="roundRect">
            <a:avLst>
              <a:gd name="adj" fmla="val 10616"/>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a:solidFill>
                  <a:schemeClr val="bg1"/>
                </a:solidFill>
                <a:latin typeface="Calibri" charset="0"/>
                <a:ea typeface="Calibri" charset="0"/>
                <a:cs typeface="Calibri" charset="0"/>
              </a:rPr>
              <a:t>Reducción del esfuerzo humano</a:t>
            </a:r>
            <a:endParaRPr lang="es-PE" sz="1600" dirty="0">
              <a:solidFill>
                <a:schemeClr val="bg1"/>
              </a:solidFill>
              <a:latin typeface="Calibri" charset="0"/>
              <a:ea typeface="Calibri" charset="0"/>
              <a:cs typeface="Calibri" charset="0"/>
            </a:endParaRPr>
          </a:p>
        </p:txBody>
      </p:sp>
      <p:sp>
        <p:nvSpPr>
          <p:cNvPr id="12" name="Rectángulo redondeado 11"/>
          <p:cNvSpPr/>
          <p:nvPr/>
        </p:nvSpPr>
        <p:spPr>
          <a:xfrm>
            <a:off x="503238" y="3044430"/>
            <a:ext cx="3889375" cy="450353"/>
          </a:xfrm>
          <a:prstGeom prst="roundRect">
            <a:avLst>
              <a:gd name="adj" fmla="val 1061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dirty="0">
                <a:latin typeface="Calibri" charset="0"/>
                <a:ea typeface="Calibri" charset="0"/>
                <a:cs typeface="Calibri" charset="0"/>
              </a:rPr>
              <a:t>Reducción de inversiones</a:t>
            </a:r>
            <a:endParaRPr lang="es-PE" sz="1600" dirty="0">
              <a:solidFill>
                <a:schemeClr val="bg1"/>
              </a:solidFill>
              <a:latin typeface="Calibri" charset="0"/>
              <a:ea typeface="Calibri" charset="0"/>
              <a:cs typeface="Calibri" charset="0"/>
            </a:endParaRPr>
          </a:p>
        </p:txBody>
      </p:sp>
      <p:sp>
        <p:nvSpPr>
          <p:cNvPr id="13" name="Rectángulo redondeado 12"/>
          <p:cNvSpPr/>
          <p:nvPr/>
        </p:nvSpPr>
        <p:spPr>
          <a:xfrm>
            <a:off x="503238" y="3593849"/>
            <a:ext cx="3889375" cy="450353"/>
          </a:xfrm>
          <a:prstGeom prst="roundRect">
            <a:avLst>
              <a:gd name="adj" fmla="val 10616"/>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dirty="0">
                <a:latin typeface="Calibri" charset="0"/>
                <a:ea typeface="Calibri" charset="0"/>
                <a:cs typeface="Calibri" charset="0"/>
              </a:rPr>
              <a:t>Altos retornos de inversión (ROI)</a:t>
            </a:r>
            <a:endParaRPr lang="es-PE" sz="1600" dirty="0">
              <a:latin typeface="Calibri" charset="0"/>
              <a:ea typeface="Calibri" charset="0"/>
              <a:cs typeface="Calibri" charset="0"/>
            </a:endParaRPr>
          </a:p>
        </p:txBody>
      </p:sp>
      <p:sp>
        <p:nvSpPr>
          <p:cNvPr id="14" name="Rectángulo redondeado 13"/>
          <p:cNvSpPr/>
          <p:nvPr/>
        </p:nvSpPr>
        <p:spPr>
          <a:xfrm>
            <a:off x="503238" y="4143638"/>
            <a:ext cx="3889375" cy="613539"/>
          </a:xfrm>
          <a:prstGeom prst="roundRect">
            <a:avLst>
              <a:gd name="adj" fmla="val 10616"/>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a:latin typeface="Calibri" charset="0"/>
                <a:ea typeface="Calibri" charset="0"/>
                <a:cs typeface="Calibri" charset="0"/>
              </a:rPr>
              <a:t>Rápidas respuestas a las demandas </a:t>
            </a:r>
            <a:br>
              <a:rPr lang="es-ES" sz="1600">
                <a:latin typeface="Calibri" charset="0"/>
                <a:ea typeface="Calibri" charset="0"/>
                <a:cs typeface="Calibri" charset="0"/>
              </a:rPr>
            </a:br>
            <a:r>
              <a:rPr lang="es-ES" sz="1600">
                <a:latin typeface="Calibri" charset="0"/>
                <a:ea typeface="Calibri" charset="0"/>
                <a:cs typeface="Calibri" charset="0"/>
              </a:rPr>
              <a:t>de los clientes.</a:t>
            </a:r>
            <a:endParaRPr lang="es-PE" sz="1600" dirty="0">
              <a:latin typeface="Calibri" charset="0"/>
              <a:ea typeface="Calibri" charset="0"/>
              <a:cs typeface="Calibri" charset="0"/>
            </a:endParaRPr>
          </a:p>
        </p:txBody>
      </p:sp>
      <p:pic>
        <p:nvPicPr>
          <p:cNvPr id="32" name="Imagen 3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51388" y="481013"/>
            <a:ext cx="3924300" cy="4752976"/>
          </a:xfrm>
          <a:prstGeom prst="rect">
            <a:avLst/>
          </a:prstGeom>
        </p:spPr>
      </p:pic>
    </p:spTree>
    <p:extLst>
      <p:ext uri="{BB962C8B-B14F-4D97-AF65-F5344CB8AC3E}">
        <p14:creationId xmlns:p14="http://schemas.microsoft.com/office/powerpoint/2010/main" val="170937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rotWithShape="1">
          <a:blip r:embed="rId2">
            <a:extLst>
              <a:ext uri="{28A0092B-C50C-407E-A947-70E740481C1C}">
                <a14:useLocalDpi xmlns:a14="http://schemas.microsoft.com/office/drawing/2010/main" val="0"/>
              </a:ext>
            </a:extLst>
          </a:blip>
          <a:srcRect t="10726"/>
          <a:stretch/>
        </p:blipFill>
        <p:spPr>
          <a:xfrm>
            <a:off x="770639" y="827620"/>
            <a:ext cx="7611366" cy="3822174"/>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13537" b="1648"/>
          <a:stretch/>
        </p:blipFill>
        <p:spPr>
          <a:xfrm>
            <a:off x="1650044" y="1120655"/>
            <a:ext cx="5850784" cy="2791327"/>
          </a:xfrm>
          <a:prstGeom prst="roundRect">
            <a:avLst>
              <a:gd name="adj" fmla="val 13391"/>
            </a:avLst>
          </a:prstGeom>
        </p:spPr>
      </p:pic>
      <p:sp>
        <p:nvSpPr>
          <p:cNvPr id="14" name="Rectángulo 13">
            <a:extLst>
              <a:ext uri="{FF2B5EF4-FFF2-40B4-BE49-F238E27FC236}">
                <a16:creationId xmlns:a16="http://schemas.microsoft.com/office/drawing/2014/main" id="{EDA42F00-38E7-0C47-BDD0-50DCE8597847}"/>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15"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6" name="Elipse 15">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a:extLst>
                <a:ext uri="{FF2B5EF4-FFF2-40B4-BE49-F238E27FC236}">
                  <a16:creationId xmlns:a16="http://schemas.microsoft.com/office/drawing/2014/main" id="{D994D540-FF38-FF46-85B2-E3A549079115}"/>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sp>
        <p:nvSpPr>
          <p:cNvPr id="11" name="CuadroTexto 10">
            <a:extLst>
              <a:ext uri="{FF2B5EF4-FFF2-40B4-BE49-F238E27FC236}">
                <a16:creationId xmlns:a16="http://schemas.microsoft.com/office/drawing/2014/main" id="{83F4936C-625E-E847-93C1-6D63B606CEA9}"/>
              </a:ext>
            </a:extLst>
          </p:cNvPr>
          <p:cNvSpPr txBox="1"/>
          <p:nvPr/>
        </p:nvSpPr>
        <p:spPr>
          <a:xfrm>
            <a:off x="1499337" y="4371232"/>
            <a:ext cx="6001491" cy="453970"/>
          </a:xfrm>
          <a:prstGeom prst="rect">
            <a:avLst/>
          </a:prstGeom>
          <a:noFill/>
        </p:spPr>
        <p:txBody>
          <a:bodyPr wrap="square" lIns="0" tIns="0" rIns="0" bIns="0" rtlCol="0">
            <a:spAutoFit/>
          </a:bodyPr>
          <a:lstStyle/>
          <a:p>
            <a:pPr>
              <a:spcAft>
                <a:spcPts val="600"/>
              </a:spcAft>
            </a:pPr>
            <a:endParaRPr lang="es-ES_tradnl" sz="1400" b="1" dirty="0">
              <a:latin typeface="Calibri" charset="0"/>
              <a:ea typeface="Calibri" charset="0"/>
              <a:cs typeface="Calibri" charset="0"/>
            </a:endParaRPr>
          </a:p>
          <a:p>
            <a:pPr marL="228600"/>
            <a:r>
              <a:rPr lang="es-ES" altLang="es-ES" sz="1050" dirty="0">
                <a:solidFill>
                  <a:schemeClr val="bg1">
                    <a:lumMod val="65000"/>
                  </a:schemeClr>
                </a:solidFill>
                <a:latin typeface="Calibri" charset="0"/>
                <a:cs typeface="Calibri" charset="0"/>
              </a:rPr>
              <a:t>https://</a:t>
            </a:r>
            <a:r>
              <a:rPr lang="es-ES" altLang="es-ES" sz="1050" dirty="0" err="1">
                <a:solidFill>
                  <a:schemeClr val="bg1">
                    <a:lumMod val="65000"/>
                  </a:schemeClr>
                </a:solidFill>
                <a:latin typeface="Calibri" charset="0"/>
                <a:cs typeface="Calibri" charset="0"/>
              </a:rPr>
              <a:t>player.vimeo.com</a:t>
            </a:r>
            <a:r>
              <a:rPr lang="es-ES" altLang="es-ES" sz="1050" dirty="0">
                <a:solidFill>
                  <a:schemeClr val="bg1">
                    <a:lumMod val="65000"/>
                  </a:schemeClr>
                </a:solidFill>
                <a:latin typeface="Calibri" charset="0"/>
                <a:cs typeface="Calibri" charset="0"/>
              </a:rPr>
              <a:t>/video/201750984 </a:t>
            </a:r>
          </a:p>
        </p:txBody>
      </p:sp>
      <p:pic>
        <p:nvPicPr>
          <p:cNvPr id="12" name="Imagen 11">
            <a:extLst>
              <a:ext uri="{FF2B5EF4-FFF2-40B4-BE49-F238E27FC236}">
                <a16:creationId xmlns:a16="http://schemas.microsoft.com/office/drawing/2014/main" id="{AB659928-B171-EA4B-A132-4107813E7D16}"/>
              </a:ext>
            </a:extLst>
          </p:cNvPr>
          <p:cNvPicPr>
            <a:picLocks noChangeAspect="1"/>
          </p:cNvPicPr>
          <p:nvPr/>
        </p:nvPicPr>
        <p:blipFill>
          <a:blip r:embed="rId5"/>
          <a:stretch>
            <a:fillRect/>
          </a:stretch>
        </p:blipFill>
        <p:spPr>
          <a:xfrm>
            <a:off x="1504950" y="4658654"/>
            <a:ext cx="185286" cy="177874"/>
          </a:xfrm>
          <a:prstGeom prst="rect">
            <a:avLst/>
          </a:prstGeom>
        </p:spPr>
      </p:pic>
    </p:spTree>
    <p:extLst>
      <p:ext uri="{BB962C8B-B14F-4D97-AF65-F5344CB8AC3E}">
        <p14:creationId xmlns:p14="http://schemas.microsoft.com/office/powerpoint/2010/main" val="3686563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19416</TotalTime>
  <Words>1758</Words>
  <Application>Microsoft Macintosh PowerPoint</Application>
  <PresentationFormat>Presentación en pantalla (16:10)</PresentationFormat>
  <Paragraphs>197</Paragraphs>
  <Slides>34</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Arial</vt:lpstr>
      <vt:lpstr>Calibri</vt:lpstr>
      <vt:lpstr>Graphik Bold</vt:lpstr>
      <vt:lpstr>Graphik Medium</vt:lpstr>
      <vt:lpstr>Graphik Regular</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Microsoft Office User</cp:lastModifiedBy>
  <cp:revision>1402</cp:revision>
  <dcterms:created xsi:type="dcterms:W3CDTF">2006-06-01T21:36:52Z</dcterms:created>
  <dcterms:modified xsi:type="dcterms:W3CDTF">2021-07-01T20:26:47Z</dcterms:modified>
</cp:coreProperties>
</file>